
<file path=[Content_Types].xml><?xml version="1.0" encoding="utf-8"?>
<Types xmlns="http://schemas.openxmlformats.org/package/2006/content-types">
  <Override PartName="/ppt/slideLayouts/slideLayout8.xml" ContentType="application/vnd.openxmlformats-officedocument.presentationml.slideLayout+xml"/>
  <Override PartName="/ppt/notesSlides/notesSlide2.xml" ContentType="application/vnd.openxmlformats-officedocument.presentationml.notesSlide+xml"/>
  <Override PartName="/ppt/notesSlides/notesSlide14.xml" ContentType="application/vnd.openxmlformats-officedocument.presentationml.notesSlide+xml"/>
  <Override PartName="/ppt/theme/theme2.xml" ContentType="application/vnd.openxmlformats-officedocument.theme+xml"/>
  <Override PartName="/ppt/notesSlides/notesSlide11.xml" ContentType="application/vnd.openxmlformats-officedocument.presentationml.notesSlide+xml"/>
  <Override PartName="/ppt/slides/slide2.xml" ContentType="application/vnd.openxmlformats-officedocument.presentationml.slide+xml"/>
  <Override PartName="/ppt/diagrams/colors1.xml" ContentType="application/vnd.openxmlformats-officedocument.drawingml.diagramColors+xml"/>
  <Override PartName="/docProps/app.xml" ContentType="application/vnd.openxmlformats-officedocument.extended-properties+xml"/>
  <Override PartName="/ppt/notesSlides/notesSlide9.xml" ContentType="application/vnd.openxmlformats-officedocument.presentationml.notesSlide+xml"/>
  <Override PartName="/ppt/diagrams/layout1.xml" ContentType="application/vnd.openxmlformats-officedocument.drawingml.diagramLayout+xml"/>
  <Override PartName="/ppt/slides/slide11.xml" ContentType="application/vnd.openxmlformats-officedocument.presentationml.slide+xml"/>
  <Override PartName="/ppt/slides/slide18.xml" ContentType="application/vnd.openxmlformats-officedocument.presentationml.slide+xml"/>
  <Override PartName="/ppt/notesSlides/notesSlide16.xml" ContentType="application/vnd.openxmlformats-officedocument.presentationml.notesSlide+xml"/>
  <Override PartName="/ppt/charts/chart1.xml" ContentType="application/vnd.openxmlformats-officedocument.drawingml.chart+xml"/>
  <Override PartName="/ppt/slideLayouts/slideLayout3.xml" ContentType="application/vnd.openxmlformats-officedocument.presentationml.slideLayout+xml"/>
  <Override PartName="/ppt/slideLayouts/slideLayout5.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diagrams/layout2.xml" ContentType="application/vnd.openxmlformats-officedocument.drawingml.diagramLayout+xml"/>
  <Override PartName="/ppt/notesSlides/notesSlide3.xml" ContentType="application/vnd.openxmlformats-officedocument.presentationml.notesSlide+xml"/>
  <Override PartName="/ppt/notesMasters/notesMaster1.xml" ContentType="application/vnd.openxmlformats-officedocument.presentationml.notesMaster+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slides/slide7.xml" ContentType="application/vnd.openxmlformats-officedocument.presentationml.slide+xml"/>
  <Override PartName="/ppt/viewProps.xml" ContentType="application/vnd.openxmlformats-officedocument.presentationml.viewProps+xml"/>
  <Override PartName="/ppt/slideMasters/slideMaster1.xml" ContentType="application/vnd.openxmlformats-officedocument.presentationml.slideMaster+xml"/>
  <Override PartName="/ppt/notesSlides/notesSlide7.xml" ContentType="application/vnd.openxmlformats-officedocument.presentationml.notesSlide+xml"/>
  <Override PartName="/ppt/diagrams/data1.xml" ContentType="application/vnd.openxmlformats-officedocument.drawingml.diagramData+xml"/>
  <Override PartName="/ppt/notesSlides/notesSlide15.xml" ContentType="application/vnd.openxmlformats-officedocument.presentationml.notesSlide+xml"/>
  <Override PartName="/ppt/notesSlides/notesSlide4.xml" ContentType="application/vnd.openxmlformats-officedocument.presentationml.notesSlide+xml"/>
  <Override PartName="/ppt/notesSlides/notesSlide19.xml" ContentType="application/vnd.openxmlformats-officedocument.presentationml.notesSlide+xml"/>
  <Override PartName="/ppt/slides/slide13.xml" ContentType="application/vnd.openxmlformats-officedocument.presentationml.slide+xml"/>
  <Override PartName="/ppt/slides/slide14.xml" ContentType="application/vnd.openxmlformats-officedocument.presentationml.slide+xml"/>
  <Override PartName="/ppt/notesSlides/notesSlide17.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slides/slide20.xml" ContentType="application/vnd.openxmlformats-officedocument.presentationml.slide+xml"/>
  <Override PartName="/ppt/slides/slide17.xml" ContentType="application/vnd.openxmlformats-officedocument.presentationml.slide+xml"/>
  <Override PartName="/ppt/slideLayouts/slideLayout4.xml" ContentType="application/vnd.openxmlformats-officedocument.presentationml.slideLayout+xml"/>
  <Override PartName="/ppt/notesSlides/notesSlide5.xml" ContentType="application/vnd.openxmlformats-officedocument.presentationml.notesSlide+xml"/>
  <Override PartName="/ppt/slideLayouts/slideLayout2.xml" ContentType="application/vnd.openxmlformats-officedocument.presentationml.slideLayout+xml"/>
  <Override PartName="/ppt/notesSlides/notesSlide13.xml" ContentType="application/vnd.openxmlformats-officedocument.presentationml.notesSlide+xml"/>
  <Override PartName="/ppt/slideLayouts/slideLayout1.xml" ContentType="application/vnd.openxmlformats-officedocument.presentationml.slideLayout+xml"/>
  <Override PartName="/ppt/notesSlides/notesSlide1.xml" ContentType="application/vnd.openxmlformats-officedocument.presentationml.notesSlide+xml"/>
  <Override PartName="/ppt/diagrams/quickStyle1.xml" ContentType="application/vnd.openxmlformats-officedocument.drawingml.diagramStyle+xml"/>
  <Override PartName="/ppt/theme/theme1.xml" ContentType="application/vnd.openxmlformats-officedocument.theme+xml"/>
  <Override PartName="/ppt/slideLayouts/slideLayout6.xml" ContentType="application/vnd.openxmlformats-officedocument.presentationml.slideLayout+xml"/>
  <Override PartName="/ppt/diagrams/quickStyle2.xml" ContentType="application/vnd.openxmlformats-officedocument.drawingml.diagramStyle+xml"/>
  <Override PartName="/ppt/presentation.xml" ContentType="application/vnd.openxmlformats-officedocument.presentationml.presentation.main+xml"/>
  <Override PartName="/ppt/slides/slide5.xml" ContentType="application/vnd.openxmlformats-officedocument.presentationml.slide+xml"/>
  <Override PartName="/ppt/slides/slide10.xml" ContentType="application/vnd.openxmlformats-officedocument.presentationml.slide+xml"/>
  <Override PartName="/ppt/slideLayouts/slideLayout7.xml" ContentType="application/vnd.openxmlformats-officedocument.presentationml.slideLayout+xml"/>
  <Override PartName="/ppt/presProps.xml" ContentType="application/vnd.openxmlformats-officedocument.presentationml.presProps+xml"/>
  <Default Extension="jpeg" ContentType="image/jpeg"/>
  <Override PartName="/ppt/notesSlides/notesSlide18.xml" ContentType="application/vnd.openxmlformats-officedocument.presentationml.notesSlide+xml"/>
  <Default Extension="png" ContentType="image/png"/>
  <Override PartName="/ppt/slides/slide3.xml" ContentType="application/vnd.openxmlformats-officedocument.presentationml.slide+xml"/>
  <Override PartName="/ppt/slides/slide4.xml" ContentType="application/vnd.openxmlformats-officedocument.presentationml.slide+xml"/>
  <Default Extension="tiff" ContentType="image/tiff"/>
  <Override PartName="/ppt/slideLayouts/slideLayout11.xml" ContentType="application/vnd.openxmlformats-officedocument.presentationml.slideLayout+xml"/>
  <Override PartName="/ppt/notesSlides/notesSlide8.xml" ContentType="application/vnd.openxmlformats-officedocument.presentationml.notesSlide+xml"/>
  <Override PartName="/docProps/core.xml" ContentType="application/vnd.openxmlformats-package.core-properties+xml"/>
  <Override PartName="/ppt/slides/slide8.xml" ContentType="application/vnd.openxmlformats-officedocument.presentationml.slide+xml"/>
  <Override PartName="/ppt/slides/slide15.xml" ContentType="application/vnd.openxmlformats-officedocument.presentationml.slide+xml"/>
  <Default Extension="bin" ContentType="application/vnd.openxmlformats-officedocument.presentationml.printerSettings"/>
  <Override PartName="/ppt/notesSlides/notesSlide10.xml" ContentType="application/vnd.openxmlformats-officedocument.presentationml.notesSlide+xml"/>
  <Default Extension="rels" ContentType="application/vnd.openxmlformats-package.relationships+xml"/>
  <Override PartName="/ppt/slides/slide9.xml" ContentType="application/vnd.openxmlformats-officedocument.presentationml.slide+xml"/>
  <Override PartName="/ppt/diagrams/colors2.xml" ContentType="application/vnd.openxmlformats-officedocument.drawingml.diagramColors+xml"/>
  <Override PartName="/ppt/slides/slide6.xml" ContentType="application/vnd.openxmlformats-officedocument.presentationml.slide+xml"/>
  <Override PartName="/ppt/slides/slide16.xml" ContentType="application/vnd.openxmlformats-officedocument.presentationml.slide+xml"/>
  <Default Extension="pdf" ContentType="application/pdf"/>
  <Override PartName="/ppt/slides/slide19.xml" ContentType="application/vnd.openxmlformats-officedocument.presentationml.slide+xml"/>
  <Override PartName="/ppt/slides/slide12.xml" ContentType="application/vnd.openxmlformats-officedocument.presentationml.slide+xml"/>
  <Override PartName="/ppt/diagrams/data2.xml" ContentType="application/vnd.openxmlformats-officedocument.drawingml.diagramData+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794" r:id="rId1"/>
  </p:sldMasterIdLst>
  <p:notesMasterIdLst>
    <p:notesMasterId r:id="rId22"/>
  </p:notesMasterIdLst>
  <p:sldIdLst>
    <p:sldId id="301" r:id="rId2"/>
    <p:sldId id="300" r:id="rId3"/>
    <p:sldId id="263" r:id="rId4"/>
    <p:sldId id="267" r:id="rId5"/>
    <p:sldId id="264" r:id="rId6"/>
    <p:sldId id="262" r:id="rId7"/>
    <p:sldId id="302" r:id="rId8"/>
    <p:sldId id="275" r:id="rId9"/>
    <p:sldId id="305" r:id="rId10"/>
    <p:sldId id="304" r:id="rId11"/>
    <p:sldId id="285" r:id="rId12"/>
    <p:sldId id="297" r:id="rId13"/>
    <p:sldId id="310" r:id="rId14"/>
    <p:sldId id="307" r:id="rId15"/>
    <p:sldId id="306" r:id="rId16"/>
    <p:sldId id="298" r:id="rId17"/>
    <p:sldId id="308" r:id="rId18"/>
    <p:sldId id="290" r:id="rId19"/>
    <p:sldId id="311" r:id="rId20"/>
    <p:sldId id="258" r:id="rId2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howOutlineIcons="0" vertBarState="maximized">
    <p:restoredLeft sz="34615" autoAdjust="0"/>
    <p:restoredTop sz="79557" autoAdjust="0"/>
  </p:normalViewPr>
  <p:slideViewPr>
    <p:cSldViewPr snapToObjects="1">
      <p:cViewPr varScale="1">
        <p:scale>
          <a:sx n="123" d="100"/>
          <a:sy n="123" d="100"/>
        </p:scale>
        <p:origin x="-568" y="-104"/>
      </p:cViewPr>
      <p:guideLst>
        <p:guide orient="horz" pos="2160"/>
        <p:guide pos="2880"/>
      </p:guideLst>
    </p:cSldViewPr>
  </p:slideViewPr>
  <p:outlineViewPr>
    <p:cViewPr>
      <p:scale>
        <a:sx n="33" d="100"/>
        <a:sy n="33" d="100"/>
      </p:scale>
      <p:origin x="0" y="132"/>
    </p:cViewPr>
  </p:outlineViewPr>
  <p:notesTextViewPr>
    <p:cViewPr>
      <p:scale>
        <a:sx n="100" d="100"/>
        <a:sy n="100" d="100"/>
      </p:scale>
      <p:origin x="0" y="0"/>
    </p:cViewPr>
  </p:notesTextViewPr>
  <p:sorterViewPr>
    <p:cViewPr>
      <p:scale>
        <a:sx n="66" d="100"/>
        <a:sy n="66" d="100"/>
      </p:scale>
      <p:origin x="0" y="0"/>
    </p:cViewPr>
  </p:sorterViewPr>
  <p:notesViewPr>
    <p:cSldViewPr snapToObjects="1">
      <p:cViewPr varScale="1">
        <p:scale>
          <a:sx n="63" d="100"/>
          <a:sy n="63" d="100"/>
        </p:scale>
        <p:origin x="-2430" y="-10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7" Type="http://schemas.openxmlformats.org/officeDocument/2006/relationships/slide" Target="slides/slide6.xml"/><Relationship Id="rId1" Type="http://schemas.openxmlformats.org/officeDocument/2006/relationships/slideMaster" Target="slideMasters/slideMaster1.xml"/><Relationship Id="rId24" Type="http://schemas.openxmlformats.org/officeDocument/2006/relationships/presProps" Target="presProps.xml"/><Relationship Id="rId25" Type="http://schemas.openxmlformats.org/officeDocument/2006/relationships/viewProps" Target="viewProps.xml"/><Relationship Id="rId8" Type="http://schemas.openxmlformats.org/officeDocument/2006/relationships/slide" Target="slides/slide7.xml"/><Relationship Id="rId13" Type="http://schemas.openxmlformats.org/officeDocument/2006/relationships/slide" Target="slides/slide12.xml"/><Relationship Id="rId10" Type="http://schemas.openxmlformats.org/officeDocument/2006/relationships/slide" Target="slides/slide9.xml"/><Relationship Id="rId12" Type="http://schemas.openxmlformats.org/officeDocument/2006/relationships/slide" Target="slides/slide11.xml"/><Relationship Id="rId17" Type="http://schemas.openxmlformats.org/officeDocument/2006/relationships/slide" Target="slides/slide16.xml"/><Relationship Id="rId9" Type="http://schemas.openxmlformats.org/officeDocument/2006/relationships/slide" Target="slides/slide8.xml"/><Relationship Id="rId18" Type="http://schemas.openxmlformats.org/officeDocument/2006/relationships/slide" Target="slides/slide17.xml"/><Relationship Id="rId3" Type="http://schemas.openxmlformats.org/officeDocument/2006/relationships/slide" Target="slides/slide2.xml"/><Relationship Id="rId27" Type="http://schemas.openxmlformats.org/officeDocument/2006/relationships/tableStyles" Target="tableStyles.xml"/><Relationship Id="rId14" Type="http://schemas.openxmlformats.org/officeDocument/2006/relationships/slide" Target="slides/slide13.xml"/><Relationship Id="rId23" Type="http://schemas.openxmlformats.org/officeDocument/2006/relationships/printerSettings" Target="printerSettings/printerSettings1.bin"/><Relationship Id="rId4" Type="http://schemas.openxmlformats.org/officeDocument/2006/relationships/slide" Target="slides/slide3.xml"/><Relationship Id="rId26" Type="http://schemas.openxmlformats.org/officeDocument/2006/relationships/theme" Target="theme/theme1.xml"/><Relationship Id="rId11" Type="http://schemas.openxmlformats.org/officeDocument/2006/relationships/slide" Target="slides/slide10.xml"/><Relationship Id="rId6" Type="http://schemas.openxmlformats.org/officeDocument/2006/relationships/slide" Target="slides/slide5.xml"/><Relationship Id="rId16" Type="http://schemas.openxmlformats.org/officeDocument/2006/relationships/slide" Target="slides/slide15.xml"/><Relationship Id="rId5" Type="http://schemas.openxmlformats.org/officeDocument/2006/relationships/slide" Target="slides/slide4.xml"/><Relationship Id="rId15" Type="http://schemas.openxmlformats.org/officeDocument/2006/relationships/slide" Target="slides/slide14.xml"/><Relationship Id="rId19" Type="http://schemas.openxmlformats.org/officeDocument/2006/relationships/slide" Target="slides/slide18.xml"/><Relationship Id="rId20" Type="http://schemas.openxmlformats.org/officeDocument/2006/relationships/slide" Target="slides/slide19.xml"/><Relationship Id="rId22" Type="http://schemas.openxmlformats.org/officeDocument/2006/relationships/notesMaster" Target="notesMasters/notesMaster1.xml"/><Relationship Id="rId21" Type="http://schemas.openxmlformats.org/officeDocument/2006/relationships/slide" Target="slides/slide20.xml"/><Relationship Id="rId2" Type="http://schemas.openxmlformats.org/officeDocument/2006/relationships/slide" Target="slides/slide1.xml"/></Relationships>
</file>

<file path=ppt/charts/_rels/chart1.xml.rels><?xml version="1.0" encoding="UTF-8" standalone="yes"?>
<Relationships xmlns="http://schemas.openxmlformats.org/package/2006/relationships"><Relationship Id="rId1" Type="http://schemas.openxmlformats.org/officeDocument/2006/relationships/oleObject" Target="file:///C:\Users\rrevans\Desktop\Graphics\Ellapsed.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style val="2"/>
  <c:chart>
    <c:title>
      <c:tx>
        <c:rich>
          <a:bodyPr/>
          <a:lstStyle/>
          <a:p>
            <a:pPr>
              <a:defRPr/>
            </a:pPr>
            <a:r>
              <a:rPr lang="en-US" dirty="0" smtClean="0"/>
              <a:t>Elapsed </a:t>
            </a:r>
            <a:r>
              <a:rPr lang="en-US" dirty="0"/>
              <a:t>Time</a:t>
            </a:r>
          </a:p>
        </c:rich>
      </c:tx>
    </c:title>
    <c:plotArea>
      <c:layout/>
      <c:lineChart>
        <c:grouping val="stacked"/>
        <c:ser>
          <c:idx val="0"/>
          <c:order val="0"/>
          <c:tx>
            <c:strRef>
              <c:f>Sheet1!$B$2</c:f>
              <c:strCache>
                <c:ptCount val="1"/>
                <c:pt idx="0">
                  <c:v>Ellaped Time</c:v>
                </c:pt>
              </c:strCache>
            </c:strRef>
          </c:tx>
          <c:marker>
            <c:symbol val="none"/>
          </c:marker>
          <c:cat>
            <c:numRef>
              <c:f>Sheet1!$A$3:$A$10</c:f>
              <c:numCache>
                <c:formatCode>General</c:formatCode>
                <c:ptCount val="8"/>
                <c:pt idx="0">
                  <c:v>1.0</c:v>
                </c:pt>
                <c:pt idx="1">
                  <c:v>2.0</c:v>
                </c:pt>
                <c:pt idx="2">
                  <c:v>4.0</c:v>
                </c:pt>
                <c:pt idx="3">
                  <c:v>8.0</c:v>
                </c:pt>
                <c:pt idx="4">
                  <c:v>16.0</c:v>
                </c:pt>
                <c:pt idx="5">
                  <c:v>24.0</c:v>
                </c:pt>
                <c:pt idx="6">
                  <c:v>36.0</c:v>
                </c:pt>
                <c:pt idx="7">
                  <c:v>46.0</c:v>
                </c:pt>
              </c:numCache>
            </c:numRef>
          </c:cat>
          <c:val>
            <c:numRef>
              <c:f>Sheet1!$B$3:$B$10</c:f>
              <c:numCache>
                <c:formatCode>h:mm:ss</c:formatCode>
                <c:ptCount val="8"/>
                <c:pt idx="0">
                  <c:v>0.219780092592593</c:v>
                </c:pt>
                <c:pt idx="1">
                  <c:v>0.0899537037037037</c:v>
                </c:pt>
                <c:pt idx="2">
                  <c:v>0.0467939814814815</c:v>
                </c:pt>
                <c:pt idx="3">
                  <c:v>0.0274768518518519</c:v>
                </c:pt>
                <c:pt idx="4">
                  <c:v>0.048912037037037</c:v>
                </c:pt>
                <c:pt idx="5">
                  <c:v>0.0106018518518519</c:v>
                </c:pt>
                <c:pt idx="6" formatCode="h:mm:ss;@">
                  <c:v>0.025</c:v>
                </c:pt>
                <c:pt idx="7">
                  <c:v>0.00715277777777778</c:v>
                </c:pt>
              </c:numCache>
            </c:numRef>
          </c:val>
        </c:ser>
        <c:marker val="1"/>
        <c:axId val="395361032"/>
        <c:axId val="395351272"/>
      </c:lineChart>
      <c:catAx>
        <c:axId val="395361032"/>
        <c:scaling>
          <c:orientation val="minMax"/>
        </c:scaling>
        <c:axPos val="b"/>
        <c:title>
          <c:tx>
            <c:rich>
              <a:bodyPr/>
              <a:lstStyle/>
              <a:p>
                <a:pPr>
                  <a:defRPr/>
                </a:pPr>
                <a:r>
                  <a:rPr lang="en-US" dirty="0"/>
                  <a:t>Number of</a:t>
                </a:r>
                <a:r>
                  <a:rPr lang="en-US" dirty="0" smtClean="0"/>
                  <a:t> Nodes</a:t>
                </a:r>
                <a:endParaRPr lang="en-US" dirty="0"/>
              </a:p>
            </c:rich>
          </c:tx>
        </c:title>
        <c:numFmt formatCode="General" sourceLinked="1"/>
        <c:tickLblPos val="nextTo"/>
        <c:crossAx val="395351272"/>
        <c:crosses val="autoZero"/>
        <c:auto val="1"/>
        <c:lblAlgn val="ctr"/>
        <c:lblOffset val="100"/>
      </c:catAx>
      <c:valAx>
        <c:axId val="395351272"/>
        <c:scaling>
          <c:orientation val="minMax"/>
        </c:scaling>
        <c:axPos val="l"/>
        <c:majorGridlines/>
        <c:title>
          <c:tx>
            <c:rich>
              <a:bodyPr rot="-5400000" vert="horz"/>
              <a:lstStyle/>
              <a:p>
                <a:pPr>
                  <a:defRPr/>
                </a:pPr>
                <a:r>
                  <a:rPr lang="en-US"/>
                  <a:t>Time in Hours:Minutes:Seconds</a:t>
                </a:r>
              </a:p>
            </c:rich>
          </c:tx>
        </c:title>
        <c:numFmt formatCode="h:mm:ss" sourceLinked="1"/>
        <c:tickLblPos val="nextTo"/>
        <c:crossAx val="395361032"/>
        <c:crosses val="autoZero"/>
        <c:crossBetween val="between"/>
      </c:valAx>
    </c:plotArea>
    <c:plotVisOnly val="1"/>
  </c:chart>
  <c:externalData r:id="rId1"/>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39C9300-D787-7B4D-A9A1-BA37A9380224}" type="doc">
      <dgm:prSet loTypeId="urn:microsoft.com/office/officeart/2005/8/layout/vList5" loCatId="list" qsTypeId="urn:microsoft.com/office/officeart/2005/8/quickstyle/3D2" qsCatId="3D" csTypeId="urn:microsoft.com/office/officeart/2005/8/colors/accent1_2" csCatId="accent1" phldr="1"/>
      <dgm:spPr/>
      <dgm:t>
        <a:bodyPr/>
        <a:lstStyle/>
        <a:p>
          <a:endParaRPr lang="en-US"/>
        </a:p>
      </dgm:t>
    </dgm:pt>
    <dgm:pt modelId="{B3858EDC-A7B5-B645-95CC-9F51DF88F241}">
      <dgm:prSet/>
      <dgm:spPr/>
      <dgm:t>
        <a:bodyPr/>
        <a:lstStyle/>
        <a:p>
          <a:pPr rtl="0"/>
          <a:r>
            <a:rPr lang="en-US" dirty="0" smtClean="0"/>
            <a:t>Elapsed time data</a:t>
          </a:r>
          <a:endParaRPr lang="en-US" dirty="0"/>
        </a:p>
      </dgm:t>
    </dgm:pt>
    <dgm:pt modelId="{DF869218-5DB7-1D48-BCEC-A0332AF23282}" type="parTrans" cxnId="{6FDA5C72-7344-8346-BE55-7BBDEB60F755}">
      <dgm:prSet/>
      <dgm:spPr/>
      <dgm:t>
        <a:bodyPr/>
        <a:lstStyle/>
        <a:p>
          <a:endParaRPr lang="en-US"/>
        </a:p>
      </dgm:t>
    </dgm:pt>
    <dgm:pt modelId="{2E46B749-ECD3-664A-A718-31E0237079B4}" type="sibTrans" cxnId="{6FDA5C72-7344-8346-BE55-7BBDEB60F755}">
      <dgm:prSet/>
      <dgm:spPr/>
      <dgm:t>
        <a:bodyPr/>
        <a:lstStyle/>
        <a:p>
          <a:endParaRPr lang="en-US"/>
        </a:p>
      </dgm:t>
    </dgm:pt>
    <dgm:pt modelId="{2E4E872D-C8C6-674D-B350-DFE8AB4D3CD0}">
      <dgm:prSet/>
      <dgm:spPr/>
      <dgm:t>
        <a:bodyPr/>
        <a:lstStyle/>
        <a:p>
          <a:pPr rtl="0"/>
          <a:r>
            <a:rPr lang="en-US" dirty="0" smtClean="0"/>
            <a:t>Time it took to process the entire submission</a:t>
          </a:r>
          <a:endParaRPr lang="en-US" dirty="0"/>
        </a:p>
      </dgm:t>
    </dgm:pt>
    <dgm:pt modelId="{758D1288-3FF5-B542-B7A4-A3BA50FCA08A}" type="parTrans" cxnId="{6B2E072A-690C-524C-8392-D854BD356916}">
      <dgm:prSet/>
      <dgm:spPr/>
      <dgm:t>
        <a:bodyPr/>
        <a:lstStyle/>
        <a:p>
          <a:endParaRPr lang="en-US"/>
        </a:p>
      </dgm:t>
    </dgm:pt>
    <dgm:pt modelId="{6862D788-BE81-6745-9DF2-E914D9A80621}" type="sibTrans" cxnId="{6B2E072A-690C-524C-8392-D854BD356916}">
      <dgm:prSet/>
      <dgm:spPr/>
      <dgm:t>
        <a:bodyPr/>
        <a:lstStyle/>
        <a:p>
          <a:endParaRPr lang="en-US"/>
        </a:p>
      </dgm:t>
    </dgm:pt>
    <dgm:pt modelId="{DD43D55C-959D-AC4B-B5C9-7697B617472A}">
      <dgm:prSet/>
      <dgm:spPr/>
      <dgm:t>
        <a:bodyPr/>
        <a:lstStyle/>
        <a:p>
          <a:pPr rtl="0"/>
          <a:r>
            <a:rPr lang="en-US" dirty="0" smtClean="0"/>
            <a:t>Individual Job Submission Time</a:t>
          </a:r>
          <a:endParaRPr lang="en-US" dirty="0"/>
        </a:p>
      </dgm:t>
    </dgm:pt>
    <dgm:pt modelId="{D9AC518A-6179-CC48-80E3-CEA02294FD64}" type="parTrans" cxnId="{0156BF28-5AE8-A145-B1D5-05C13C6EE2F0}">
      <dgm:prSet/>
      <dgm:spPr/>
      <dgm:t>
        <a:bodyPr/>
        <a:lstStyle/>
        <a:p>
          <a:endParaRPr lang="en-US"/>
        </a:p>
      </dgm:t>
    </dgm:pt>
    <dgm:pt modelId="{283AC0F7-7E36-F641-A49A-A35D60C4DCB3}" type="sibTrans" cxnId="{0156BF28-5AE8-A145-B1D5-05C13C6EE2F0}">
      <dgm:prSet/>
      <dgm:spPr/>
      <dgm:t>
        <a:bodyPr/>
        <a:lstStyle/>
        <a:p>
          <a:endParaRPr lang="en-US"/>
        </a:p>
      </dgm:t>
    </dgm:pt>
    <dgm:pt modelId="{CBCFF3E5-693A-844A-A872-1859523CC65B}">
      <dgm:prSet/>
      <dgm:spPr/>
      <dgm:t>
        <a:bodyPr/>
        <a:lstStyle/>
        <a:p>
          <a:pPr rtl="0"/>
          <a:r>
            <a:rPr lang="en-US" dirty="0" smtClean="0"/>
            <a:t>Time it took to process each individual job</a:t>
          </a:r>
          <a:endParaRPr lang="en-US" dirty="0"/>
        </a:p>
      </dgm:t>
    </dgm:pt>
    <dgm:pt modelId="{3B251C9E-6C3C-114E-BF30-551180D6496F}" type="parTrans" cxnId="{7A3BFD99-BC65-4F45-9D0A-71D774AC3317}">
      <dgm:prSet/>
      <dgm:spPr/>
      <dgm:t>
        <a:bodyPr/>
        <a:lstStyle/>
        <a:p>
          <a:endParaRPr lang="en-US"/>
        </a:p>
      </dgm:t>
    </dgm:pt>
    <dgm:pt modelId="{3DBD1053-8121-6246-BF4D-5B6784194C67}" type="sibTrans" cxnId="{7A3BFD99-BC65-4F45-9D0A-71D774AC3317}">
      <dgm:prSet/>
      <dgm:spPr/>
      <dgm:t>
        <a:bodyPr/>
        <a:lstStyle/>
        <a:p>
          <a:endParaRPr lang="en-US"/>
        </a:p>
      </dgm:t>
    </dgm:pt>
    <dgm:pt modelId="{9708EF14-8313-184A-BEF8-E187D592B89A}">
      <dgm:prSet/>
      <dgm:spPr/>
      <dgm:t>
        <a:bodyPr/>
        <a:lstStyle/>
        <a:p>
          <a:pPr rtl="0"/>
          <a:r>
            <a:rPr lang="en-US" dirty="0" smtClean="0"/>
            <a:t>There were 8 total</a:t>
          </a:r>
          <a:endParaRPr lang="en-US" dirty="0"/>
        </a:p>
      </dgm:t>
    </dgm:pt>
    <dgm:pt modelId="{64C43154-AE42-6940-ACB1-10D4EB0A1F65}" type="parTrans" cxnId="{1DD676FC-33F5-FC47-854A-0F99E2FCE46B}">
      <dgm:prSet/>
      <dgm:spPr/>
      <dgm:t>
        <a:bodyPr/>
        <a:lstStyle/>
        <a:p>
          <a:endParaRPr lang="en-US"/>
        </a:p>
      </dgm:t>
    </dgm:pt>
    <dgm:pt modelId="{DC8E200F-2867-FA4D-8F54-B51D91E2B6D0}" type="sibTrans" cxnId="{1DD676FC-33F5-FC47-854A-0F99E2FCE46B}">
      <dgm:prSet/>
      <dgm:spPr/>
      <dgm:t>
        <a:bodyPr/>
        <a:lstStyle/>
        <a:p>
          <a:endParaRPr lang="en-US"/>
        </a:p>
      </dgm:t>
    </dgm:pt>
    <dgm:pt modelId="{39ABEB10-9552-304E-99A4-47739A7F54D9}" type="pres">
      <dgm:prSet presAssocID="{439C9300-D787-7B4D-A9A1-BA37A9380224}" presName="Name0" presStyleCnt="0">
        <dgm:presLayoutVars>
          <dgm:dir/>
          <dgm:animLvl val="lvl"/>
          <dgm:resizeHandles val="exact"/>
        </dgm:presLayoutVars>
      </dgm:prSet>
      <dgm:spPr/>
      <dgm:t>
        <a:bodyPr/>
        <a:lstStyle/>
        <a:p>
          <a:endParaRPr lang="en-US"/>
        </a:p>
      </dgm:t>
    </dgm:pt>
    <dgm:pt modelId="{68FADA86-F852-A545-8AF9-B5AF39CAA38A}" type="pres">
      <dgm:prSet presAssocID="{B3858EDC-A7B5-B645-95CC-9F51DF88F241}" presName="linNode" presStyleCnt="0"/>
      <dgm:spPr/>
    </dgm:pt>
    <dgm:pt modelId="{16E2871F-9F72-0547-956F-433829E654FA}" type="pres">
      <dgm:prSet presAssocID="{B3858EDC-A7B5-B645-95CC-9F51DF88F241}" presName="parentText" presStyleLbl="node1" presStyleIdx="0" presStyleCnt="2">
        <dgm:presLayoutVars>
          <dgm:chMax val="1"/>
          <dgm:bulletEnabled val="1"/>
        </dgm:presLayoutVars>
      </dgm:prSet>
      <dgm:spPr/>
      <dgm:t>
        <a:bodyPr/>
        <a:lstStyle/>
        <a:p>
          <a:endParaRPr lang="en-US"/>
        </a:p>
      </dgm:t>
    </dgm:pt>
    <dgm:pt modelId="{538401F7-BBCC-A246-A1C9-40D12BD93241}" type="pres">
      <dgm:prSet presAssocID="{B3858EDC-A7B5-B645-95CC-9F51DF88F241}" presName="descendantText" presStyleLbl="alignAccFollowNode1" presStyleIdx="0" presStyleCnt="2">
        <dgm:presLayoutVars>
          <dgm:bulletEnabled val="1"/>
        </dgm:presLayoutVars>
      </dgm:prSet>
      <dgm:spPr/>
      <dgm:t>
        <a:bodyPr/>
        <a:lstStyle/>
        <a:p>
          <a:endParaRPr lang="en-US"/>
        </a:p>
      </dgm:t>
    </dgm:pt>
    <dgm:pt modelId="{FFFA200E-8133-5340-90B0-CC29A2AFAB63}" type="pres">
      <dgm:prSet presAssocID="{2E46B749-ECD3-664A-A718-31E0237079B4}" presName="sp" presStyleCnt="0"/>
      <dgm:spPr/>
    </dgm:pt>
    <dgm:pt modelId="{BE9E3197-D44E-9E46-AB54-BE203B4E3F9C}" type="pres">
      <dgm:prSet presAssocID="{DD43D55C-959D-AC4B-B5C9-7697B617472A}" presName="linNode" presStyleCnt="0"/>
      <dgm:spPr/>
    </dgm:pt>
    <dgm:pt modelId="{B69F6440-897E-2047-BC8D-AF7B935C3945}" type="pres">
      <dgm:prSet presAssocID="{DD43D55C-959D-AC4B-B5C9-7697B617472A}" presName="parentText" presStyleLbl="node1" presStyleIdx="1" presStyleCnt="2">
        <dgm:presLayoutVars>
          <dgm:chMax val="1"/>
          <dgm:bulletEnabled val="1"/>
        </dgm:presLayoutVars>
      </dgm:prSet>
      <dgm:spPr/>
      <dgm:t>
        <a:bodyPr/>
        <a:lstStyle/>
        <a:p>
          <a:endParaRPr lang="en-US"/>
        </a:p>
      </dgm:t>
    </dgm:pt>
    <dgm:pt modelId="{BF4AB302-A572-1A4E-9BFF-AFBE132E8480}" type="pres">
      <dgm:prSet presAssocID="{DD43D55C-959D-AC4B-B5C9-7697B617472A}" presName="descendantText" presStyleLbl="alignAccFollowNode1" presStyleIdx="1" presStyleCnt="2">
        <dgm:presLayoutVars>
          <dgm:bulletEnabled val="1"/>
        </dgm:presLayoutVars>
      </dgm:prSet>
      <dgm:spPr/>
      <dgm:t>
        <a:bodyPr/>
        <a:lstStyle/>
        <a:p>
          <a:endParaRPr lang="en-US"/>
        </a:p>
      </dgm:t>
    </dgm:pt>
  </dgm:ptLst>
  <dgm:cxnLst>
    <dgm:cxn modelId="{2D565693-8C51-6246-B877-ECD48CBF241B}" type="presOf" srcId="{439C9300-D787-7B4D-A9A1-BA37A9380224}" destId="{39ABEB10-9552-304E-99A4-47739A7F54D9}" srcOrd="0" destOrd="0" presId="urn:microsoft.com/office/officeart/2005/8/layout/vList5"/>
    <dgm:cxn modelId="{1DD676FC-33F5-FC47-854A-0F99E2FCE46B}" srcId="{CBCFF3E5-693A-844A-A872-1859523CC65B}" destId="{9708EF14-8313-184A-BEF8-E187D592B89A}" srcOrd="0" destOrd="0" parTransId="{64C43154-AE42-6940-ACB1-10D4EB0A1F65}" sibTransId="{DC8E200F-2867-FA4D-8F54-B51D91E2B6D0}"/>
    <dgm:cxn modelId="{0AB77AFC-F5B5-614E-84B4-B0BDFBA8E4D0}" type="presOf" srcId="{9708EF14-8313-184A-BEF8-E187D592B89A}" destId="{BF4AB302-A572-1A4E-9BFF-AFBE132E8480}" srcOrd="0" destOrd="1" presId="urn:microsoft.com/office/officeart/2005/8/layout/vList5"/>
    <dgm:cxn modelId="{6B2E072A-690C-524C-8392-D854BD356916}" srcId="{B3858EDC-A7B5-B645-95CC-9F51DF88F241}" destId="{2E4E872D-C8C6-674D-B350-DFE8AB4D3CD0}" srcOrd="0" destOrd="0" parTransId="{758D1288-3FF5-B542-B7A4-A3BA50FCA08A}" sibTransId="{6862D788-BE81-6745-9DF2-E914D9A80621}"/>
    <dgm:cxn modelId="{0156BF28-5AE8-A145-B1D5-05C13C6EE2F0}" srcId="{439C9300-D787-7B4D-A9A1-BA37A9380224}" destId="{DD43D55C-959D-AC4B-B5C9-7697B617472A}" srcOrd="1" destOrd="0" parTransId="{D9AC518A-6179-CC48-80E3-CEA02294FD64}" sibTransId="{283AC0F7-7E36-F641-A49A-A35D60C4DCB3}"/>
    <dgm:cxn modelId="{E17EA1A3-CCFB-7C4D-B99B-8EBD055F46D9}" type="presOf" srcId="{2E4E872D-C8C6-674D-B350-DFE8AB4D3CD0}" destId="{538401F7-BBCC-A246-A1C9-40D12BD93241}" srcOrd="0" destOrd="0" presId="urn:microsoft.com/office/officeart/2005/8/layout/vList5"/>
    <dgm:cxn modelId="{6FDA5C72-7344-8346-BE55-7BBDEB60F755}" srcId="{439C9300-D787-7B4D-A9A1-BA37A9380224}" destId="{B3858EDC-A7B5-B645-95CC-9F51DF88F241}" srcOrd="0" destOrd="0" parTransId="{DF869218-5DB7-1D48-BCEC-A0332AF23282}" sibTransId="{2E46B749-ECD3-664A-A718-31E0237079B4}"/>
    <dgm:cxn modelId="{6B893F04-A1DD-1047-BDC9-D9FB5861565B}" type="presOf" srcId="{DD43D55C-959D-AC4B-B5C9-7697B617472A}" destId="{B69F6440-897E-2047-BC8D-AF7B935C3945}" srcOrd="0" destOrd="0" presId="urn:microsoft.com/office/officeart/2005/8/layout/vList5"/>
    <dgm:cxn modelId="{C3F96463-7A2A-FA4C-9262-EBAEA2A98E9A}" type="presOf" srcId="{CBCFF3E5-693A-844A-A872-1859523CC65B}" destId="{BF4AB302-A572-1A4E-9BFF-AFBE132E8480}" srcOrd="0" destOrd="0" presId="urn:microsoft.com/office/officeart/2005/8/layout/vList5"/>
    <dgm:cxn modelId="{8F795C6C-9827-6A4C-ABB2-1EC9D522EFDB}" type="presOf" srcId="{B3858EDC-A7B5-B645-95CC-9F51DF88F241}" destId="{16E2871F-9F72-0547-956F-433829E654FA}" srcOrd="0" destOrd="0" presId="urn:microsoft.com/office/officeart/2005/8/layout/vList5"/>
    <dgm:cxn modelId="{7A3BFD99-BC65-4F45-9D0A-71D774AC3317}" srcId="{DD43D55C-959D-AC4B-B5C9-7697B617472A}" destId="{CBCFF3E5-693A-844A-A872-1859523CC65B}" srcOrd="0" destOrd="0" parTransId="{3B251C9E-6C3C-114E-BF30-551180D6496F}" sibTransId="{3DBD1053-8121-6246-BF4D-5B6784194C67}"/>
    <dgm:cxn modelId="{E1A3C447-1364-404B-8203-32CB9AA8FF71}" type="presParOf" srcId="{39ABEB10-9552-304E-99A4-47739A7F54D9}" destId="{68FADA86-F852-A545-8AF9-B5AF39CAA38A}" srcOrd="0" destOrd="0" presId="urn:microsoft.com/office/officeart/2005/8/layout/vList5"/>
    <dgm:cxn modelId="{D9E4BA7E-3358-F74C-BC27-2E6B92ACD6DC}" type="presParOf" srcId="{68FADA86-F852-A545-8AF9-B5AF39CAA38A}" destId="{16E2871F-9F72-0547-956F-433829E654FA}" srcOrd="0" destOrd="0" presId="urn:microsoft.com/office/officeart/2005/8/layout/vList5"/>
    <dgm:cxn modelId="{6A1327ED-A86C-254E-B9C6-8763BC4B79E7}" type="presParOf" srcId="{68FADA86-F852-A545-8AF9-B5AF39CAA38A}" destId="{538401F7-BBCC-A246-A1C9-40D12BD93241}" srcOrd="1" destOrd="0" presId="urn:microsoft.com/office/officeart/2005/8/layout/vList5"/>
    <dgm:cxn modelId="{C4ED8444-466D-7E43-82AE-69E3A120CE42}" type="presParOf" srcId="{39ABEB10-9552-304E-99A4-47739A7F54D9}" destId="{FFFA200E-8133-5340-90B0-CC29A2AFAB63}" srcOrd="1" destOrd="0" presId="urn:microsoft.com/office/officeart/2005/8/layout/vList5"/>
    <dgm:cxn modelId="{9A0BD50B-9D63-F041-AC93-D1175E6D4EA3}" type="presParOf" srcId="{39ABEB10-9552-304E-99A4-47739A7F54D9}" destId="{BE9E3197-D44E-9E46-AB54-BE203B4E3F9C}" srcOrd="2" destOrd="0" presId="urn:microsoft.com/office/officeart/2005/8/layout/vList5"/>
    <dgm:cxn modelId="{325637F7-BD9C-5347-B99B-FEDD33E7109A}" type="presParOf" srcId="{BE9E3197-D44E-9E46-AB54-BE203B4E3F9C}" destId="{B69F6440-897E-2047-BC8D-AF7B935C3945}" srcOrd="0" destOrd="0" presId="urn:microsoft.com/office/officeart/2005/8/layout/vList5"/>
    <dgm:cxn modelId="{A0A66CC4-9885-8F4B-9B36-3DF2E4B426AC}" type="presParOf" srcId="{BE9E3197-D44E-9E46-AB54-BE203B4E3F9C}" destId="{BF4AB302-A572-1A4E-9BFF-AFBE132E8480}" srcOrd="1" destOrd="0" presId="urn:microsoft.com/office/officeart/2005/8/layout/vList5"/>
  </dgm:cxnLst>
  <dgm:bg/>
  <dgm:whole/>
</dgm:dataModel>
</file>

<file path=ppt/diagrams/data2.xml><?xml version="1.0" encoding="utf-8"?>
<dgm:dataModel xmlns:dgm="http://schemas.openxmlformats.org/drawingml/2006/diagram" xmlns:a="http://schemas.openxmlformats.org/drawingml/2006/main">
  <dgm:ptLst>
    <dgm:pt modelId="{A04706FE-8464-0B43-A122-3B08C07548D5}" type="doc">
      <dgm:prSet loTypeId="urn:microsoft.com/office/officeart/2005/8/layout/hProcess11" loCatId="process" qsTypeId="urn:microsoft.com/office/officeart/2005/8/quickstyle/simple4" qsCatId="simple" csTypeId="urn:microsoft.com/office/officeart/2005/8/colors/accent1_2" csCatId="accent1"/>
      <dgm:spPr/>
      <dgm:t>
        <a:bodyPr/>
        <a:lstStyle/>
        <a:p>
          <a:endParaRPr lang="en-US"/>
        </a:p>
      </dgm:t>
    </dgm:pt>
    <dgm:pt modelId="{D9731F6E-0F29-8D45-BDC6-2F0CA082DD15}">
      <dgm:prSet/>
      <dgm:spPr/>
      <dgm:t>
        <a:bodyPr/>
        <a:lstStyle/>
        <a:p>
          <a:pPr rtl="0"/>
          <a:r>
            <a:rPr lang="en-US" dirty="0" smtClean="0"/>
            <a:t>Get the code</a:t>
          </a:r>
          <a:endParaRPr lang="en-US" dirty="0"/>
        </a:p>
      </dgm:t>
    </dgm:pt>
    <dgm:pt modelId="{EEC49084-6324-0045-A475-2E7FD32D0FEC}" type="parTrans" cxnId="{50E1E9AD-F36B-C049-8318-2AEBD54FA1B8}">
      <dgm:prSet/>
      <dgm:spPr/>
      <dgm:t>
        <a:bodyPr/>
        <a:lstStyle/>
        <a:p>
          <a:endParaRPr lang="en-US"/>
        </a:p>
      </dgm:t>
    </dgm:pt>
    <dgm:pt modelId="{5D2E62B1-020E-A142-94D4-0EC1E38045BD}" type="sibTrans" cxnId="{50E1E9AD-F36B-C049-8318-2AEBD54FA1B8}">
      <dgm:prSet/>
      <dgm:spPr/>
      <dgm:t>
        <a:bodyPr/>
        <a:lstStyle/>
        <a:p>
          <a:endParaRPr lang="en-US"/>
        </a:p>
      </dgm:t>
    </dgm:pt>
    <dgm:pt modelId="{67438EE5-521D-C441-9C92-A8FA893F3516}">
      <dgm:prSet/>
      <dgm:spPr/>
      <dgm:t>
        <a:bodyPr/>
        <a:lstStyle/>
        <a:p>
          <a:pPr rtl="0"/>
          <a:r>
            <a:rPr lang="en-US" dirty="0" smtClean="0"/>
            <a:t>Compile and rename</a:t>
          </a:r>
          <a:endParaRPr lang="en-US" dirty="0"/>
        </a:p>
      </dgm:t>
    </dgm:pt>
    <dgm:pt modelId="{E5C6943C-8330-C842-903E-F28EDF54A790}" type="parTrans" cxnId="{16171654-0D6D-654C-A19F-919244B75D31}">
      <dgm:prSet/>
      <dgm:spPr/>
      <dgm:t>
        <a:bodyPr/>
        <a:lstStyle/>
        <a:p>
          <a:endParaRPr lang="en-US"/>
        </a:p>
      </dgm:t>
    </dgm:pt>
    <dgm:pt modelId="{D5946C51-8660-C44E-9D5B-570184D2C28E}" type="sibTrans" cxnId="{16171654-0D6D-654C-A19F-919244B75D31}">
      <dgm:prSet/>
      <dgm:spPr/>
      <dgm:t>
        <a:bodyPr/>
        <a:lstStyle/>
        <a:p>
          <a:endParaRPr lang="en-US"/>
        </a:p>
      </dgm:t>
    </dgm:pt>
    <dgm:pt modelId="{F1544700-F375-CB4D-9521-A4137CF3B67D}">
      <dgm:prSet/>
      <dgm:spPr/>
      <dgm:t>
        <a:bodyPr/>
        <a:lstStyle/>
        <a:p>
          <a:pPr rtl="0"/>
          <a:r>
            <a:rPr lang="en-US" dirty="0" smtClean="0"/>
            <a:t>Make script file</a:t>
          </a:r>
          <a:endParaRPr lang="en-US" dirty="0"/>
        </a:p>
      </dgm:t>
    </dgm:pt>
    <dgm:pt modelId="{9BF34DFD-F38E-7244-ABEC-C908E7DB3974}" type="parTrans" cxnId="{CEFB9FA0-BAE3-5F40-B28E-1BF79B6C1263}">
      <dgm:prSet/>
      <dgm:spPr/>
      <dgm:t>
        <a:bodyPr/>
        <a:lstStyle/>
        <a:p>
          <a:endParaRPr lang="en-US"/>
        </a:p>
      </dgm:t>
    </dgm:pt>
    <dgm:pt modelId="{6C6E2080-76BD-B040-B477-5DC6A9DA96F6}" type="sibTrans" cxnId="{CEFB9FA0-BAE3-5F40-B28E-1BF79B6C1263}">
      <dgm:prSet/>
      <dgm:spPr/>
      <dgm:t>
        <a:bodyPr/>
        <a:lstStyle/>
        <a:p>
          <a:endParaRPr lang="en-US"/>
        </a:p>
      </dgm:t>
    </dgm:pt>
    <dgm:pt modelId="{7D5B769A-274B-4640-907B-A2C83BBF3935}">
      <dgm:prSet/>
      <dgm:spPr/>
      <dgm:t>
        <a:bodyPr/>
        <a:lstStyle/>
        <a:p>
          <a:pPr rtl="0"/>
          <a:r>
            <a:rPr lang="en-US" dirty="0" smtClean="0"/>
            <a:t>Make compiled file the executable</a:t>
          </a:r>
          <a:endParaRPr lang="en-US" dirty="0"/>
        </a:p>
      </dgm:t>
    </dgm:pt>
    <dgm:pt modelId="{DD2AC871-7086-0048-9F5A-D44A42F4D08A}" type="parTrans" cxnId="{D1F2399D-EC8C-874E-AEF5-4C951C7D4390}">
      <dgm:prSet/>
      <dgm:spPr/>
      <dgm:t>
        <a:bodyPr/>
        <a:lstStyle/>
        <a:p>
          <a:endParaRPr lang="en-US"/>
        </a:p>
      </dgm:t>
    </dgm:pt>
    <dgm:pt modelId="{02ADE99C-4672-C44D-A703-957CC7879C10}" type="sibTrans" cxnId="{D1F2399D-EC8C-874E-AEF5-4C951C7D4390}">
      <dgm:prSet/>
      <dgm:spPr/>
      <dgm:t>
        <a:bodyPr/>
        <a:lstStyle/>
        <a:p>
          <a:endParaRPr lang="en-US"/>
        </a:p>
      </dgm:t>
    </dgm:pt>
    <dgm:pt modelId="{FD29F64A-2844-C142-96E5-D3E765D16332}">
      <dgm:prSet/>
      <dgm:spPr/>
      <dgm:t>
        <a:bodyPr/>
        <a:lstStyle/>
        <a:p>
          <a:pPr rtl="0"/>
          <a:r>
            <a:rPr lang="en-US" dirty="0" smtClean="0"/>
            <a:t>Submit the script to condor</a:t>
          </a:r>
          <a:endParaRPr lang="en-US" dirty="0"/>
        </a:p>
      </dgm:t>
    </dgm:pt>
    <dgm:pt modelId="{3A9129D9-4DDD-A844-97E6-62E5A5363A6D}" type="parTrans" cxnId="{91A1996F-D642-0F4B-B850-E4488EF57397}">
      <dgm:prSet/>
      <dgm:spPr/>
      <dgm:t>
        <a:bodyPr/>
        <a:lstStyle/>
        <a:p>
          <a:endParaRPr lang="en-US"/>
        </a:p>
      </dgm:t>
    </dgm:pt>
    <dgm:pt modelId="{EE39102A-7678-BA4C-9DF8-D76D9FB37161}" type="sibTrans" cxnId="{91A1996F-D642-0F4B-B850-E4488EF57397}">
      <dgm:prSet/>
      <dgm:spPr/>
      <dgm:t>
        <a:bodyPr/>
        <a:lstStyle/>
        <a:p>
          <a:endParaRPr lang="en-US"/>
        </a:p>
      </dgm:t>
    </dgm:pt>
    <dgm:pt modelId="{6FD2323D-6E79-BA41-9591-D8EBB4539E6B}">
      <dgm:prSet/>
      <dgm:spPr/>
      <dgm:t>
        <a:bodyPr/>
        <a:lstStyle/>
        <a:p>
          <a:pPr rtl="0"/>
          <a:r>
            <a:rPr lang="en-US" dirty="0" smtClean="0"/>
            <a:t>After the job submission is finished, the log file is created</a:t>
          </a:r>
          <a:endParaRPr lang="en-US" dirty="0"/>
        </a:p>
      </dgm:t>
    </dgm:pt>
    <dgm:pt modelId="{012D11F5-9B49-5D4F-B323-FC76905B4D7C}" type="parTrans" cxnId="{E7CD4FBE-5A40-3C4B-A968-A52D77327847}">
      <dgm:prSet/>
      <dgm:spPr/>
      <dgm:t>
        <a:bodyPr/>
        <a:lstStyle/>
        <a:p>
          <a:endParaRPr lang="en-US"/>
        </a:p>
      </dgm:t>
    </dgm:pt>
    <dgm:pt modelId="{B474558E-F42D-634C-AAF3-A975FB06F06C}" type="sibTrans" cxnId="{E7CD4FBE-5A40-3C4B-A968-A52D77327847}">
      <dgm:prSet/>
      <dgm:spPr/>
      <dgm:t>
        <a:bodyPr/>
        <a:lstStyle/>
        <a:p>
          <a:endParaRPr lang="en-US"/>
        </a:p>
      </dgm:t>
    </dgm:pt>
    <dgm:pt modelId="{B74FDDA9-DE71-0445-BFFF-0C3B48BF6709}" type="pres">
      <dgm:prSet presAssocID="{A04706FE-8464-0B43-A122-3B08C07548D5}" presName="Name0" presStyleCnt="0">
        <dgm:presLayoutVars>
          <dgm:dir/>
          <dgm:resizeHandles val="exact"/>
        </dgm:presLayoutVars>
      </dgm:prSet>
      <dgm:spPr/>
      <dgm:t>
        <a:bodyPr/>
        <a:lstStyle/>
        <a:p>
          <a:endParaRPr lang="en-US"/>
        </a:p>
      </dgm:t>
    </dgm:pt>
    <dgm:pt modelId="{BD99372E-0B4E-4E47-8C44-034C0AB3278B}" type="pres">
      <dgm:prSet presAssocID="{A04706FE-8464-0B43-A122-3B08C07548D5}" presName="arrow" presStyleLbl="bgShp" presStyleIdx="0" presStyleCnt="1"/>
      <dgm:spPr/>
    </dgm:pt>
    <dgm:pt modelId="{9BEE3CE4-8D65-B14C-B0E5-361C79468EC4}" type="pres">
      <dgm:prSet presAssocID="{A04706FE-8464-0B43-A122-3B08C07548D5}" presName="points" presStyleCnt="0"/>
      <dgm:spPr/>
    </dgm:pt>
    <dgm:pt modelId="{8F449825-8F2C-4642-AF17-CF688004DFD2}" type="pres">
      <dgm:prSet presAssocID="{D9731F6E-0F29-8D45-BDC6-2F0CA082DD15}" presName="compositeA" presStyleCnt="0"/>
      <dgm:spPr/>
    </dgm:pt>
    <dgm:pt modelId="{74B4F4D7-09EE-C649-BE3E-23CEFBAFFC59}" type="pres">
      <dgm:prSet presAssocID="{D9731F6E-0F29-8D45-BDC6-2F0CA082DD15}" presName="textA" presStyleLbl="revTx" presStyleIdx="0" presStyleCnt="6">
        <dgm:presLayoutVars>
          <dgm:bulletEnabled val="1"/>
        </dgm:presLayoutVars>
      </dgm:prSet>
      <dgm:spPr/>
      <dgm:t>
        <a:bodyPr/>
        <a:lstStyle/>
        <a:p>
          <a:endParaRPr lang="en-US"/>
        </a:p>
      </dgm:t>
    </dgm:pt>
    <dgm:pt modelId="{61F3FD6C-AE2D-7843-94D3-2CC166BA1907}" type="pres">
      <dgm:prSet presAssocID="{D9731F6E-0F29-8D45-BDC6-2F0CA082DD15}" presName="circleA" presStyleLbl="node1" presStyleIdx="0" presStyleCnt="6"/>
      <dgm:spPr/>
    </dgm:pt>
    <dgm:pt modelId="{DB1678FF-55CD-B340-A823-14DAD4894FAE}" type="pres">
      <dgm:prSet presAssocID="{D9731F6E-0F29-8D45-BDC6-2F0CA082DD15}" presName="spaceA" presStyleCnt="0"/>
      <dgm:spPr/>
    </dgm:pt>
    <dgm:pt modelId="{E2A9C20D-D00F-A646-9D07-2958DF9DC127}" type="pres">
      <dgm:prSet presAssocID="{5D2E62B1-020E-A142-94D4-0EC1E38045BD}" presName="space" presStyleCnt="0"/>
      <dgm:spPr/>
    </dgm:pt>
    <dgm:pt modelId="{CA9E8940-0528-7E43-869E-F7F66AA8D24F}" type="pres">
      <dgm:prSet presAssocID="{67438EE5-521D-C441-9C92-A8FA893F3516}" presName="compositeB" presStyleCnt="0"/>
      <dgm:spPr/>
    </dgm:pt>
    <dgm:pt modelId="{78625D35-0B70-A448-864A-DAF3F548B81C}" type="pres">
      <dgm:prSet presAssocID="{67438EE5-521D-C441-9C92-A8FA893F3516}" presName="textB" presStyleLbl="revTx" presStyleIdx="1" presStyleCnt="6">
        <dgm:presLayoutVars>
          <dgm:bulletEnabled val="1"/>
        </dgm:presLayoutVars>
      </dgm:prSet>
      <dgm:spPr/>
      <dgm:t>
        <a:bodyPr/>
        <a:lstStyle/>
        <a:p>
          <a:endParaRPr lang="en-US"/>
        </a:p>
      </dgm:t>
    </dgm:pt>
    <dgm:pt modelId="{FC98A2C2-3B51-AB49-B8D5-CF03C520CB52}" type="pres">
      <dgm:prSet presAssocID="{67438EE5-521D-C441-9C92-A8FA893F3516}" presName="circleB" presStyleLbl="node1" presStyleIdx="1" presStyleCnt="6"/>
      <dgm:spPr/>
    </dgm:pt>
    <dgm:pt modelId="{FDDD2DAF-6850-2343-96A2-618E0BB065F7}" type="pres">
      <dgm:prSet presAssocID="{67438EE5-521D-C441-9C92-A8FA893F3516}" presName="spaceB" presStyleCnt="0"/>
      <dgm:spPr/>
    </dgm:pt>
    <dgm:pt modelId="{E70C1570-EFC5-DF4B-9D23-A1C818FF5029}" type="pres">
      <dgm:prSet presAssocID="{D5946C51-8660-C44E-9D5B-570184D2C28E}" presName="space" presStyleCnt="0"/>
      <dgm:spPr/>
    </dgm:pt>
    <dgm:pt modelId="{44F8C8DD-02BC-1B4A-8917-3C67A1230E06}" type="pres">
      <dgm:prSet presAssocID="{F1544700-F375-CB4D-9521-A4137CF3B67D}" presName="compositeA" presStyleCnt="0"/>
      <dgm:spPr/>
    </dgm:pt>
    <dgm:pt modelId="{966795E9-5215-2B40-A508-234F24A348D8}" type="pres">
      <dgm:prSet presAssocID="{F1544700-F375-CB4D-9521-A4137CF3B67D}" presName="textA" presStyleLbl="revTx" presStyleIdx="2" presStyleCnt="6">
        <dgm:presLayoutVars>
          <dgm:bulletEnabled val="1"/>
        </dgm:presLayoutVars>
      </dgm:prSet>
      <dgm:spPr/>
      <dgm:t>
        <a:bodyPr/>
        <a:lstStyle/>
        <a:p>
          <a:endParaRPr lang="en-US"/>
        </a:p>
      </dgm:t>
    </dgm:pt>
    <dgm:pt modelId="{2291119F-130C-F44C-A454-D573B3177AF9}" type="pres">
      <dgm:prSet presAssocID="{F1544700-F375-CB4D-9521-A4137CF3B67D}" presName="circleA" presStyleLbl="node1" presStyleIdx="2" presStyleCnt="6"/>
      <dgm:spPr/>
    </dgm:pt>
    <dgm:pt modelId="{485CFB28-78EE-D74E-B49F-41B50D77C29D}" type="pres">
      <dgm:prSet presAssocID="{F1544700-F375-CB4D-9521-A4137CF3B67D}" presName="spaceA" presStyleCnt="0"/>
      <dgm:spPr/>
    </dgm:pt>
    <dgm:pt modelId="{D1C5B5D0-B832-7D48-860F-0967E718B798}" type="pres">
      <dgm:prSet presAssocID="{6C6E2080-76BD-B040-B477-5DC6A9DA96F6}" presName="space" presStyleCnt="0"/>
      <dgm:spPr/>
    </dgm:pt>
    <dgm:pt modelId="{3302D3E4-F270-3546-96F6-5AA2288E3EA8}" type="pres">
      <dgm:prSet presAssocID="{7D5B769A-274B-4640-907B-A2C83BBF3935}" presName="compositeB" presStyleCnt="0"/>
      <dgm:spPr/>
    </dgm:pt>
    <dgm:pt modelId="{CB2BFD50-DDB3-2045-97B6-D4A52F01B16B}" type="pres">
      <dgm:prSet presAssocID="{7D5B769A-274B-4640-907B-A2C83BBF3935}" presName="textB" presStyleLbl="revTx" presStyleIdx="3" presStyleCnt="6">
        <dgm:presLayoutVars>
          <dgm:bulletEnabled val="1"/>
        </dgm:presLayoutVars>
      </dgm:prSet>
      <dgm:spPr/>
      <dgm:t>
        <a:bodyPr/>
        <a:lstStyle/>
        <a:p>
          <a:endParaRPr lang="en-US"/>
        </a:p>
      </dgm:t>
    </dgm:pt>
    <dgm:pt modelId="{CCB47FED-CEFE-A54D-9BF1-15104C7EE1B4}" type="pres">
      <dgm:prSet presAssocID="{7D5B769A-274B-4640-907B-A2C83BBF3935}" presName="circleB" presStyleLbl="node1" presStyleIdx="3" presStyleCnt="6"/>
      <dgm:spPr/>
    </dgm:pt>
    <dgm:pt modelId="{CDBF25D5-6F4D-E845-B3D2-2EEF5A3E1D4C}" type="pres">
      <dgm:prSet presAssocID="{7D5B769A-274B-4640-907B-A2C83BBF3935}" presName="spaceB" presStyleCnt="0"/>
      <dgm:spPr/>
    </dgm:pt>
    <dgm:pt modelId="{8ED704E1-0AE5-DE47-B51C-F15BA329C002}" type="pres">
      <dgm:prSet presAssocID="{02ADE99C-4672-C44D-A703-957CC7879C10}" presName="space" presStyleCnt="0"/>
      <dgm:spPr/>
    </dgm:pt>
    <dgm:pt modelId="{008534B0-7B6B-524B-ADB2-2BEEDE309A07}" type="pres">
      <dgm:prSet presAssocID="{FD29F64A-2844-C142-96E5-D3E765D16332}" presName="compositeA" presStyleCnt="0"/>
      <dgm:spPr/>
    </dgm:pt>
    <dgm:pt modelId="{DC065C21-A6D0-4642-B02B-66E5EC9C918E}" type="pres">
      <dgm:prSet presAssocID="{FD29F64A-2844-C142-96E5-D3E765D16332}" presName="textA" presStyleLbl="revTx" presStyleIdx="4" presStyleCnt="6">
        <dgm:presLayoutVars>
          <dgm:bulletEnabled val="1"/>
        </dgm:presLayoutVars>
      </dgm:prSet>
      <dgm:spPr/>
      <dgm:t>
        <a:bodyPr/>
        <a:lstStyle/>
        <a:p>
          <a:endParaRPr lang="en-US"/>
        </a:p>
      </dgm:t>
    </dgm:pt>
    <dgm:pt modelId="{93D88F64-21BC-3842-971F-7DB887492163}" type="pres">
      <dgm:prSet presAssocID="{FD29F64A-2844-C142-96E5-D3E765D16332}" presName="circleA" presStyleLbl="node1" presStyleIdx="4" presStyleCnt="6"/>
      <dgm:spPr/>
    </dgm:pt>
    <dgm:pt modelId="{8052FE89-4970-3F48-BE50-A09D63DF1FEE}" type="pres">
      <dgm:prSet presAssocID="{FD29F64A-2844-C142-96E5-D3E765D16332}" presName="spaceA" presStyleCnt="0"/>
      <dgm:spPr/>
    </dgm:pt>
    <dgm:pt modelId="{8FA29286-0E4D-5F46-B9F7-3264635AD0FB}" type="pres">
      <dgm:prSet presAssocID="{EE39102A-7678-BA4C-9DF8-D76D9FB37161}" presName="space" presStyleCnt="0"/>
      <dgm:spPr/>
    </dgm:pt>
    <dgm:pt modelId="{83705212-595A-1845-8C58-558DD316C971}" type="pres">
      <dgm:prSet presAssocID="{6FD2323D-6E79-BA41-9591-D8EBB4539E6B}" presName="compositeB" presStyleCnt="0"/>
      <dgm:spPr/>
    </dgm:pt>
    <dgm:pt modelId="{010DAD8F-00CC-6846-A2BA-08B809E7D84D}" type="pres">
      <dgm:prSet presAssocID="{6FD2323D-6E79-BA41-9591-D8EBB4539E6B}" presName="textB" presStyleLbl="revTx" presStyleIdx="5" presStyleCnt="6">
        <dgm:presLayoutVars>
          <dgm:bulletEnabled val="1"/>
        </dgm:presLayoutVars>
      </dgm:prSet>
      <dgm:spPr/>
      <dgm:t>
        <a:bodyPr/>
        <a:lstStyle/>
        <a:p>
          <a:endParaRPr lang="en-US"/>
        </a:p>
      </dgm:t>
    </dgm:pt>
    <dgm:pt modelId="{476E00EF-5FA9-A04D-8E8F-4BFAD691BD7E}" type="pres">
      <dgm:prSet presAssocID="{6FD2323D-6E79-BA41-9591-D8EBB4539E6B}" presName="circleB" presStyleLbl="node1" presStyleIdx="5" presStyleCnt="6"/>
      <dgm:spPr/>
    </dgm:pt>
    <dgm:pt modelId="{5EB4794C-36EC-FF4A-80C6-D2FA3E12027A}" type="pres">
      <dgm:prSet presAssocID="{6FD2323D-6E79-BA41-9591-D8EBB4539E6B}" presName="spaceB" presStyleCnt="0"/>
      <dgm:spPr/>
    </dgm:pt>
  </dgm:ptLst>
  <dgm:cxnLst>
    <dgm:cxn modelId="{F9E91435-019B-6240-B2BC-F5D0F9C3EBEB}" type="presOf" srcId="{A04706FE-8464-0B43-A122-3B08C07548D5}" destId="{B74FDDA9-DE71-0445-BFFF-0C3B48BF6709}" srcOrd="0" destOrd="0" presId="urn:microsoft.com/office/officeart/2005/8/layout/hProcess11"/>
    <dgm:cxn modelId="{204627C7-054D-A046-8DF6-1ABAB7ADA802}" type="presOf" srcId="{6FD2323D-6E79-BA41-9591-D8EBB4539E6B}" destId="{010DAD8F-00CC-6846-A2BA-08B809E7D84D}" srcOrd="0" destOrd="0" presId="urn:microsoft.com/office/officeart/2005/8/layout/hProcess11"/>
    <dgm:cxn modelId="{91A1996F-D642-0F4B-B850-E4488EF57397}" srcId="{A04706FE-8464-0B43-A122-3B08C07548D5}" destId="{FD29F64A-2844-C142-96E5-D3E765D16332}" srcOrd="4" destOrd="0" parTransId="{3A9129D9-4DDD-A844-97E6-62E5A5363A6D}" sibTransId="{EE39102A-7678-BA4C-9DF8-D76D9FB37161}"/>
    <dgm:cxn modelId="{EC846213-8DBF-E843-86BC-60D71C2F32DA}" type="presOf" srcId="{FD29F64A-2844-C142-96E5-D3E765D16332}" destId="{DC065C21-A6D0-4642-B02B-66E5EC9C918E}" srcOrd="0" destOrd="0" presId="urn:microsoft.com/office/officeart/2005/8/layout/hProcess11"/>
    <dgm:cxn modelId="{CEFB9FA0-BAE3-5F40-B28E-1BF79B6C1263}" srcId="{A04706FE-8464-0B43-A122-3B08C07548D5}" destId="{F1544700-F375-CB4D-9521-A4137CF3B67D}" srcOrd="2" destOrd="0" parTransId="{9BF34DFD-F38E-7244-ABEC-C908E7DB3974}" sibTransId="{6C6E2080-76BD-B040-B477-5DC6A9DA96F6}"/>
    <dgm:cxn modelId="{D233BE6D-986A-624A-9717-29D7D4CAF92D}" type="presOf" srcId="{67438EE5-521D-C441-9C92-A8FA893F3516}" destId="{78625D35-0B70-A448-864A-DAF3F548B81C}" srcOrd="0" destOrd="0" presId="urn:microsoft.com/office/officeart/2005/8/layout/hProcess11"/>
    <dgm:cxn modelId="{D1F2399D-EC8C-874E-AEF5-4C951C7D4390}" srcId="{A04706FE-8464-0B43-A122-3B08C07548D5}" destId="{7D5B769A-274B-4640-907B-A2C83BBF3935}" srcOrd="3" destOrd="0" parTransId="{DD2AC871-7086-0048-9F5A-D44A42F4D08A}" sibTransId="{02ADE99C-4672-C44D-A703-957CC7879C10}"/>
    <dgm:cxn modelId="{50E1E9AD-F36B-C049-8318-2AEBD54FA1B8}" srcId="{A04706FE-8464-0B43-A122-3B08C07548D5}" destId="{D9731F6E-0F29-8D45-BDC6-2F0CA082DD15}" srcOrd="0" destOrd="0" parTransId="{EEC49084-6324-0045-A475-2E7FD32D0FEC}" sibTransId="{5D2E62B1-020E-A142-94D4-0EC1E38045BD}"/>
    <dgm:cxn modelId="{66D2B846-90AC-CC4B-A7BD-DB6D25AF3BA0}" type="presOf" srcId="{D9731F6E-0F29-8D45-BDC6-2F0CA082DD15}" destId="{74B4F4D7-09EE-C649-BE3E-23CEFBAFFC59}" srcOrd="0" destOrd="0" presId="urn:microsoft.com/office/officeart/2005/8/layout/hProcess11"/>
    <dgm:cxn modelId="{C567A4F1-66D8-8B4E-A723-9405EE2AAF02}" type="presOf" srcId="{7D5B769A-274B-4640-907B-A2C83BBF3935}" destId="{CB2BFD50-DDB3-2045-97B6-D4A52F01B16B}" srcOrd="0" destOrd="0" presId="urn:microsoft.com/office/officeart/2005/8/layout/hProcess11"/>
    <dgm:cxn modelId="{E7CD4FBE-5A40-3C4B-A968-A52D77327847}" srcId="{A04706FE-8464-0B43-A122-3B08C07548D5}" destId="{6FD2323D-6E79-BA41-9591-D8EBB4539E6B}" srcOrd="5" destOrd="0" parTransId="{012D11F5-9B49-5D4F-B323-FC76905B4D7C}" sibTransId="{B474558E-F42D-634C-AAF3-A975FB06F06C}"/>
    <dgm:cxn modelId="{16171654-0D6D-654C-A19F-919244B75D31}" srcId="{A04706FE-8464-0B43-A122-3B08C07548D5}" destId="{67438EE5-521D-C441-9C92-A8FA893F3516}" srcOrd="1" destOrd="0" parTransId="{E5C6943C-8330-C842-903E-F28EDF54A790}" sibTransId="{D5946C51-8660-C44E-9D5B-570184D2C28E}"/>
    <dgm:cxn modelId="{692296FF-9645-7142-B449-1FCAC64F9A45}" type="presOf" srcId="{F1544700-F375-CB4D-9521-A4137CF3B67D}" destId="{966795E9-5215-2B40-A508-234F24A348D8}" srcOrd="0" destOrd="0" presId="urn:microsoft.com/office/officeart/2005/8/layout/hProcess11"/>
    <dgm:cxn modelId="{AFCB5D07-D3F5-3049-973C-1E439D48CD48}" type="presParOf" srcId="{B74FDDA9-DE71-0445-BFFF-0C3B48BF6709}" destId="{BD99372E-0B4E-4E47-8C44-034C0AB3278B}" srcOrd="0" destOrd="0" presId="urn:microsoft.com/office/officeart/2005/8/layout/hProcess11"/>
    <dgm:cxn modelId="{985242A2-0F3C-2043-AF1E-E00955094B29}" type="presParOf" srcId="{B74FDDA9-DE71-0445-BFFF-0C3B48BF6709}" destId="{9BEE3CE4-8D65-B14C-B0E5-361C79468EC4}" srcOrd="1" destOrd="0" presId="urn:microsoft.com/office/officeart/2005/8/layout/hProcess11"/>
    <dgm:cxn modelId="{8E424EBE-544B-344D-8FB1-D76917450B98}" type="presParOf" srcId="{9BEE3CE4-8D65-B14C-B0E5-361C79468EC4}" destId="{8F449825-8F2C-4642-AF17-CF688004DFD2}" srcOrd="0" destOrd="0" presId="urn:microsoft.com/office/officeart/2005/8/layout/hProcess11"/>
    <dgm:cxn modelId="{365176D9-1D20-5948-90B4-2C4D6F9B5F23}" type="presParOf" srcId="{8F449825-8F2C-4642-AF17-CF688004DFD2}" destId="{74B4F4D7-09EE-C649-BE3E-23CEFBAFFC59}" srcOrd="0" destOrd="0" presId="urn:microsoft.com/office/officeart/2005/8/layout/hProcess11"/>
    <dgm:cxn modelId="{4277E702-AE92-3348-B95E-77A375D7EDBD}" type="presParOf" srcId="{8F449825-8F2C-4642-AF17-CF688004DFD2}" destId="{61F3FD6C-AE2D-7843-94D3-2CC166BA1907}" srcOrd="1" destOrd="0" presId="urn:microsoft.com/office/officeart/2005/8/layout/hProcess11"/>
    <dgm:cxn modelId="{0CEEA815-DACE-DD46-AFE7-BCE15AC29148}" type="presParOf" srcId="{8F449825-8F2C-4642-AF17-CF688004DFD2}" destId="{DB1678FF-55CD-B340-A823-14DAD4894FAE}" srcOrd="2" destOrd="0" presId="urn:microsoft.com/office/officeart/2005/8/layout/hProcess11"/>
    <dgm:cxn modelId="{727BD642-1E50-7049-8485-646FD911AD0B}" type="presParOf" srcId="{9BEE3CE4-8D65-B14C-B0E5-361C79468EC4}" destId="{E2A9C20D-D00F-A646-9D07-2958DF9DC127}" srcOrd="1" destOrd="0" presId="urn:microsoft.com/office/officeart/2005/8/layout/hProcess11"/>
    <dgm:cxn modelId="{60B3C663-97EC-A941-B37D-BAC0850AB01E}" type="presParOf" srcId="{9BEE3CE4-8D65-B14C-B0E5-361C79468EC4}" destId="{CA9E8940-0528-7E43-869E-F7F66AA8D24F}" srcOrd="2" destOrd="0" presId="urn:microsoft.com/office/officeart/2005/8/layout/hProcess11"/>
    <dgm:cxn modelId="{49499FE2-4A61-AC40-93B3-3624921D6DC5}" type="presParOf" srcId="{CA9E8940-0528-7E43-869E-F7F66AA8D24F}" destId="{78625D35-0B70-A448-864A-DAF3F548B81C}" srcOrd="0" destOrd="0" presId="urn:microsoft.com/office/officeart/2005/8/layout/hProcess11"/>
    <dgm:cxn modelId="{CCDCAB7E-A60B-8B46-A486-12C774B831BE}" type="presParOf" srcId="{CA9E8940-0528-7E43-869E-F7F66AA8D24F}" destId="{FC98A2C2-3B51-AB49-B8D5-CF03C520CB52}" srcOrd="1" destOrd="0" presId="urn:microsoft.com/office/officeart/2005/8/layout/hProcess11"/>
    <dgm:cxn modelId="{EF30DCA0-C976-2548-BC51-98BAF549BD7D}" type="presParOf" srcId="{CA9E8940-0528-7E43-869E-F7F66AA8D24F}" destId="{FDDD2DAF-6850-2343-96A2-618E0BB065F7}" srcOrd="2" destOrd="0" presId="urn:microsoft.com/office/officeart/2005/8/layout/hProcess11"/>
    <dgm:cxn modelId="{E4E90594-30AA-5B4A-B8D5-3BECDE1DB367}" type="presParOf" srcId="{9BEE3CE4-8D65-B14C-B0E5-361C79468EC4}" destId="{E70C1570-EFC5-DF4B-9D23-A1C818FF5029}" srcOrd="3" destOrd="0" presId="urn:microsoft.com/office/officeart/2005/8/layout/hProcess11"/>
    <dgm:cxn modelId="{940CA501-1E9E-194A-A1A6-C3A2CA8E07BC}" type="presParOf" srcId="{9BEE3CE4-8D65-B14C-B0E5-361C79468EC4}" destId="{44F8C8DD-02BC-1B4A-8917-3C67A1230E06}" srcOrd="4" destOrd="0" presId="urn:microsoft.com/office/officeart/2005/8/layout/hProcess11"/>
    <dgm:cxn modelId="{6710E9E7-9661-9C43-BBD9-1FA8549361B5}" type="presParOf" srcId="{44F8C8DD-02BC-1B4A-8917-3C67A1230E06}" destId="{966795E9-5215-2B40-A508-234F24A348D8}" srcOrd="0" destOrd="0" presId="urn:microsoft.com/office/officeart/2005/8/layout/hProcess11"/>
    <dgm:cxn modelId="{22681B2C-E038-6C48-BB3F-5765215E7512}" type="presParOf" srcId="{44F8C8DD-02BC-1B4A-8917-3C67A1230E06}" destId="{2291119F-130C-F44C-A454-D573B3177AF9}" srcOrd="1" destOrd="0" presId="urn:microsoft.com/office/officeart/2005/8/layout/hProcess11"/>
    <dgm:cxn modelId="{D9A55389-DBC6-B64E-88CC-5C8205FEAA25}" type="presParOf" srcId="{44F8C8DD-02BC-1B4A-8917-3C67A1230E06}" destId="{485CFB28-78EE-D74E-B49F-41B50D77C29D}" srcOrd="2" destOrd="0" presId="urn:microsoft.com/office/officeart/2005/8/layout/hProcess11"/>
    <dgm:cxn modelId="{84175A60-41FA-AD41-BC7D-E372E4721830}" type="presParOf" srcId="{9BEE3CE4-8D65-B14C-B0E5-361C79468EC4}" destId="{D1C5B5D0-B832-7D48-860F-0967E718B798}" srcOrd="5" destOrd="0" presId="urn:microsoft.com/office/officeart/2005/8/layout/hProcess11"/>
    <dgm:cxn modelId="{8CAEB530-6C96-894A-9701-903BE198A201}" type="presParOf" srcId="{9BEE3CE4-8D65-B14C-B0E5-361C79468EC4}" destId="{3302D3E4-F270-3546-96F6-5AA2288E3EA8}" srcOrd="6" destOrd="0" presId="urn:microsoft.com/office/officeart/2005/8/layout/hProcess11"/>
    <dgm:cxn modelId="{C102592F-8A5D-2D40-86E4-AAFAC6AD4319}" type="presParOf" srcId="{3302D3E4-F270-3546-96F6-5AA2288E3EA8}" destId="{CB2BFD50-DDB3-2045-97B6-D4A52F01B16B}" srcOrd="0" destOrd="0" presId="urn:microsoft.com/office/officeart/2005/8/layout/hProcess11"/>
    <dgm:cxn modelId="{8B7F7341-8571-9A4B-835E-1C066A53913B}" type="presParOf" srcId="{3302D3E4-F270-3546-96F6-5AA2288E3EA8}" destId="{CCB47FED-CEFE-A54D-9BF1-15104C7EE1B4}" srcOrd="1" destOrd="0" presId="urn:microsoft.com/office/officeart/2005/8/layout/hProcess11"/>
    <dgm:cxn modelId="{B0D341F2-3FD4-F744-8E42-868A8FDC0062}" type="presParOf" srcId="{3302D3E4-F270-3546-96F6-5AA2288E3EA8}" destId="{CDBF25D5-6F4D-E845-B3D2-2EEF5A3E1D4C}" srcOrd="2" destOrd="0" presId="urn:microsoft.com/office/officeart/2005/8/layout/hProcess11"/>
    <dgm:cxn modelId="{32D01B88-1E54-AB43-8A24-3CCA980BC855}" type="presParOf" srcId="{9BEE3CE4-8D65-B14C-B0E5-361C79468EC4}" destId="{8ED704E1-0AE5-DE47-B51C-F15BA329C002}" srcOrd="7" destOrd="0" presId="urn:microsoft.com/office/officeart/2005/8/layout/hProcess11"/>
    <dgm:cxn modelId="{B9F46CB4-7378-5745-8A0C-FF458E4303DC}" type="presParOf" srcId="{9BEE3CE4-8D65-B14C-B0E5-361C79468EC4}" destId="{008534B0-7B6B-524B-ADB2-2BEEDE309A07}" srcOrd="8" destOrd="0" presId="urn:microsoft.com/office/officeart/2005/8/layout/hProcess11"/>
    <dgm:cxn modelId="{B2D4A31E-FF3D-2C4A-B32F-AB27F40FBC15}" type="presParOf" srcId="{008534B0-7B6B-524B-ADB2-2BEEDE309A07}" destId="{DC065C21-A6D0-4642-B02B-66E5EC9C918E}" srcOrd="0" destOrd="0" presId="urn:microsoft.com/office/officeart/2005/8/layout/hProcess11"/>
    <dgm:cxn modelId="{92C9BF91-122D-944E-9513-45EDB487AB30}" type="presParOf" srcId="{008534B0-7B6B-524B-ADB2-2BEEDE309A07}" destId="{93D88F64-21BC-3842-971F-7DB887492163}" srcOrd="1" destOrd="0" presId="urn:microsoft.com/office/officeart/2005/8/layout/hProcess11"/>
    <dgm:cxn modelId="{8335AD53-AF2B-A24E-AFC0-8865FA1DC91F}" type="presParOf" srcId="{008534B0-7B6B-524B-ADB2-2BEEDE309A07}" destId="{8052FE89-4970-3F48-BE50-A09D63DF1FEE}" srcOrd="2" destOrd="0" presId="urn:microsoft.com/office/officeart/2005/8/layout/hProcess11"/>
    <dgm:cxn modelId="{C562FFEE-B9C4-AA47-9F63-3FD72A7D1D5A}" type="presParOf" srcId="{9BEE3CE4-8D65-B14C-B0E5-361C79468EC4}" destId="{8FA29286-0E4D-5F46-B9F7-3264635AD0FB}" srcOrd="9" destOrd="0" presId="urn:microsoft.com/office/officeart/2005/8/layout/hProcess11"/>
    <dgm:cxn modelId="{74F5FC22-40D5-3E4F-932D-45A9EC064B8A}" type="presParOf" srcId="{9BEE3CE4-8D65-B14C-B0E5-361C79468EC4}" destId="{83705212-595A-1845-8C58-558DD316C971}" srcOrd="10" destOrd="0" presId="urn:microsoft.com/office/officeart/2005/8/layout/hProcess11"/>
    <dgm:cxn modelId="{26D25D31-2C27-974D-BC4E-2319D9DE20AF}" type="presParOf" srcId="{83705212-595A-1845-8C58-558DD316C971}" destId="{010DAD8F-00CC-6846-A2BA-08B809E7D84D}" srcOrd="0" destOrd="0" presId="urn:microsoft.com/office/officeart/2005/8/layout/hProcess11"/>
    <dgm:cxn modelId="{3A1DFCA2-7133-8641-8713-F53783465A7F}" type="presParOf" srcId="{83705212-595A-1845-8C58-558DD316C971}" destId="{476E00EF-5FA9-A04D-8E8F-4BFAD691BD7E}" srcOrd="1" destOrd="0" presId="urn:microsoft.com/office/officeart/2005/8/layout/hProcess11"/>
    <dgm:cxn modelId="{19791E15-7B71-0B4D-BF51-EFB1CCA351B3}" type="presParOf" srcId="{83705212-595A-1845-8C58-558DD316C971}" destId="{5EB4794C-36EC-FF4A-80C6-D2FA3E12027A}" srcOrd="2" destOrd="0" presId="urn:microsoft.com/office/officeart/2005/8/layout/hProcess11"/>
  </dgm:cxnLst>
  <dgm:bg/>
  <dgm:whole/>
</dgm:dataModel>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A073D1F-D53C-5448-B5E2-75750E9AD45C}" type="datetimeFigureOut">
              <a:rPr lang="en-US" smtClean="0"/>
              <a:pPr/>
              <a:t>4/12/10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762C144-4B07-7748-8E37-2F81DA94B3D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762C144-4B07-7748-8E37-2F81DA94B3D7}"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is the work</a:t>
            </a:r>
            <a:r>
              <a:rPr lang="en-US" baseline="0" dirty="0" smtClean="0"/>
              <a:t> flow of what actually happens when we run our codes</a:t>
            </a:r>
            <a:endParaRPr lang="en-US" dirty="0"/>
          </a:p>
        </p:txBody>
      </p:sp>
      <p:sp>
        <p:nvSpPr>
          <p:cNvPr id="4" name="Slide Number Placeholder 3"/>
          <p:cNvSpPr>
            <a:spLocks noGrp="1"/>
          </p:cNvSpPr>
          <p:nvPr>
            <p:ph type="sldNum" sz="quarter" idx="10"/>
          </p:nvPr>
        </p:nvSpPr>
        <p:spPr/>
        <p:txBody>
          <a:bodyPr/>
          <a:lstStyle/>
          <a:p>
            <a:fld id="{E762C144-4B07-7748-8E37-2F81DA94B3D7}"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762C144-4B07-7748-8E37-2F81DA94B3D7}"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762C144-4B07-7748-8E37-2F81DA94B3D7}"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762C144-4B07-7748-8E37-2F81DA94B3D7}"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is a representation of our data</a:t>
            </a:r>
            <a:endParaRPr lang="en-US" dirty="0"/>
          </a:p>
        </p:txBody>
      </p:sp>
      <p:sp>
        <p:nvSpPr>
          <p:cNvPr id="4" name="Slide Number Placeholder 3"/>
          <p:cNvSpPr>
            <a:spLocks noGrp="1"/>
          </p:cNvSpPr>
          <p:nvPr>
            <p:ph type="sldNum" sz="quarter" idx="10"/>
          </p:nvPr>
        </p:nvSpPr>
        <p:spPr/>
        <p:txBody>
          <a:bodyPr/>
          <a:lstStyle/>
          <a:p>
            <a:fld id="{E762C144-4B07-7748-8E37-2F81DA94B3D7}"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762C144-4B07-7748-8E37-2F81DA94B3D7}"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762C144-4B07-7748-8E37-2F81DA94B3D7}"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smtClean="0">
              <a:solidFill>
                <a:schemeClr val="tx2"/>
              </a:solidFill>
            </a:endParaRPr>
          </a:p>
          <a:p>
            <a:endParaRPr lang="en-US" dirty="0"/>
          </a:p>
        </p:txBody>
      </p:sp>
      <p:sp>
        <p:nvSpPr>
          <p:cNvPr id="4" name="Slide Number Placeholder 3"/>
          <p:cNvSpPr>
            <a:spLocks noGrp="1"/>
          </p:cNvSpPr>
          <p:nvPr>
            <p:ph type="sldNum" sz="quarter" idx="10"/>
          </p:nvPr>
        </p:nvSpPr>
        <p:spPr/>
        <p:txBody>
          <a:bodyPr/>
          <a:lstStyle/>
          <a:p>
            <a:fld id="{E762C144-4B07-7748-8E37-2F81DA94B3D7}"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solidFill>
                  <a:schemeClr val="tx2"/>
                </a:solidFill>
              </a:rPr>
              <a:t>The shortcomings of the study is that:</a:t>
            </a:r>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457200" rtl="0" eaLnBrk="1" fontAlgn="auto" latinLnBrk="0" hangingPunct="1">
              <a:lnSpc>
                <a:spcPct val="100000"/>
              </a:lnSpc>
              <a:spcBef>
                <a:spcPts val="0"/>
              </a:spcBef>
              <a:spcAft>
                <a:spcPts val="0"/>
              </a:spcAft>
              <a:buClrTx/>
              <a:buSzTx/>
              <a:buFont typeface="Arial"/>
              <a:buChar char="•"/>
              <a:tabLst/>
              <a:defRPr/>
            </a:pPr>
            <a:r>
              <a:rPr lang="en-US" dirty="0" smtClean="0"/>
              <a:t>Some</a:t>
            </a:r>
            <a:r>
              <a:rPr lang="en-US" baseline="0" dirty="0" smtClean="0"/>
              <a:t> of the computers were not able to be completely installed with condor because of errors that the Team made during the installation process</a:t>
            </a:r>
          </a:p>
          <a:p>
            <a:pPr marL="0" marR="0" indent="0" algn="l" defTabSz="457200" rtl="0" eaLnBrk="1" fontAlgn="auto" latinLnBrk="0" hangingPunct="1">
              <a:lnSpc>
                <a:spcPct val="100000"/>
              </a:lnSpc>
              <a:spcBef>
                <a:spcPts val="0"/>
              </a:spcBef>
              <a:spcAft>
                <a:spcPts val="0"/>
              </a:spcAft>
              <a:buClrTx/>
              <a:buSzTx/>
              <a:buFont typeface="Arial"/>
              <a:buChar char="•"/>
              <a:tabLst/>
              <a:defRPr/>
            </a:pPr>
            <a:r>
              <a:rPr lang="en-US" baseline="0" dirty="0" smtClean="0"/>
              <a:t>The status of </a:t>
            </a:r>
            <a:r>
              <a:rPr lang="en-US" baseline="0" dirty="0" err="1" smtClean="0"/>
              <a:t>kitoto</a:t>
            </a:r>
            <a:r>
              <a:rPr lang="en-US" baseline="0" dirty="0" smtClean="0"/>
              <a:t> could not be checked unless the team logged into </a:t>
            </a:r>
            <a:r>
              <a:rPr lang="en-US" baseline="0" dirty="0" err="1" smtClean="0"/>
              <a:t>kitoto</a:t>
            </a:r>
            <a:r>
              <a:rPr lang="en-US" baseline="0" dirty="0" smtClean="0"/>
              <a:t> directly because the </a:t>
            </a:r>
            <a:r>
              <a:rPr lang="en-US" baseline="0" dirty="0" err="1" smtClean="0"/>
              <a:t>sbin</a:t>
            </a:r>
            <a:r>
              <a:rPr lang="en-US" baseline="0" dirty="0" smtClean="0"/>
              <a:t> paths were not incorrect</a:t>
            </a:r>
          </a:p>
          <a:p>
            <a:pPr marL="0" marR="0" indent="0" algn="l" defTabSz="457200" rtl="0" eaLnBrk="1" fontAlgn="auto" latinLnBrk="0" hangingPunct="1">
              <a:lnSpc>
                <a:spcPct val="100000"/>
              </a:lnSpc>
              <a:spcBef>
                <a:spcPts val="0"/>
              </a:spcBef>
              <a:spcAft>
                <a:spcPts val="0"/>
              </a:spcAft>
              <a:buClrTx/>
              <a:buSzTx/>
              <a:buFont typeface="Arial"/>
              <a:buChar char="•"/>
              <a:tabLst/>
              <a:defRPr/>
            </a:pPr>
            <a:r>
              <a:rPr lang="en-US" baseline="0" dirty="0" smtClean="0"/>
              <a:t>No codes could be compiled because the </a:t>
            </a:r>
            <a:r>
              <a:rPr lang="en-US" baseline="0" dirty="0" err="1" smtClean="0"/>
              <a:t>Xcode</a:t>
            </a:r>
            <a:r>
              <a:rPr lang="en-US" baseline="0" dirty="0" smtClean="0"/>
              <a:t> was expired and needed to be updated</a:t>
            </a:r>
          </a:p>
          <a:p>
            <a:pPr marL="0" marR="0" indent="0" algn="l" defTabSz="457200" rtl="0" eaLnBrk="1" fontAlgn="auto" latinLnBrk="0" hangingPunct="1">
              <a:lnSpc>
                <a:spcPct val="100000"/>
              </a:lnSpc>
              <a:spcBef>
                <a:spcPts val="0"/>
              </a:spcBef>
              <a:spcAft>
                <a:spcPts val="0"/>
              </a:spcAft>
              <a:buClrTx/>
              <a:buSzTx/>
              <a:buFont typeface="Arial"/>
              <a:buChar char="•"/>
              <a:tabLst/>
              <a:defRPr/>
            </a:pPr>
            <a:r>
              <a:rPr lang="en-US" baseline="0" dirty="0" smtClean="0"/>
              <a:t>A source code was needed to generate primes</a:t>
            </a:r>
          </a:p>
          <a:p>
            <a:pPr marL="0" marR="0" indent="0" algn="l" defTabSz="457200" rtl="0" eaLnBrk="1" fontAlgn="auto" latinLnBrk="0" hangingPunct="1">
              <a:lnSpc>
                <a:spcPct val="100000"/>
              </a:lnSpc>
              <a:spcBef>
                <a:spcPts val="0"/>
              </a:spcBef>
              <a:spcAft>
                <a:spcPts val="0"/>
              </a:spcAft>
              <a:buClrTx/>
              <a:buSzTx/>
              <a:buFont typeface="Arial"/>
              <a:buChar char="•"/>
              <a:tabLst/>
              <a:defRPr/>
            </a:pPr>
            <a:r>
              <a:rPr lang="en-US" baseline="0" dirty="0" smtClean="0"/>
              <a:t>The team needed figure out the correct way to submit scripts to condor and specify multiple nodes </a:t>
            </a:r>
            <a:endParaRPr dirty="0"/>
          </a:p>
        </p:txBody>
      </p:sp>
      <p:sp>
        <p:nvSpPr>
          <p:cNvPr id="4" name="Slide Number Placeholder 3"/>
          <p:cNvSpPr>
            <a:spLocks noGrp="1"/>
          </p:cNvSpPr>
          <p:nvPr>
            <p:ph type="sldNum" sz="quarter" idx="10"/>
          </p:nvPr>
        </p:nvSpPr>
        <p:spPr/>
        <p:txBody>
          <a:bodyPr/>
          <a:lstStyle/>
          <a:p>
            <a:fld id="{E762C144-4B07-7748-8E37-2F81DA94B3D7}"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buFont typeface="Arial"/>
              <a:buChar char="•"/>
            </a:pPr>
            <a:r>
              <a:rPr lang="en-US" sz="1200" kern="1200" dirty="0" smtClean="0">
                <a:solidFill>
                  <a:schemeClr val="tx1"/>
                </a:solidFill>
                <a:latin typeface="+mn-lt"/>
                <a:ea typeface="+mn-ea"/>
                <a:cs typeface="+mn-cs"/>
              </a:rPr>
              <a:t>The team would like for the future team’s research of </a:t>
            </a:r>
            <a:r>
              <a:rPr lang="en-US" sz="1200" kern="1200" dirty="0" err="1" smtClean="0">
                <a:solidFill>
                  <a:schemeClr val="tx1"/>
                </a:solidFill>
                <a:latin typeface="+mn-lt"/>
                <a:ea typeface="+mn-ea"/>
                <a:cs typeface="+mn-cs"/>
              </a:rPr>
              <a:t>VikeGrid</a:t>
            </a:r>
            <a:r>
              <a:rPr lang="en-US" sz="1200" kern="1200" dirty="0" smtClean="0">
                <a:solidFill>
                  <a:schemeClr val="tx1"/>
                </a:solidFill>
                <a:latin typeface="+mn-lt"/>
                <a:ea typeface="+mn-ea"/>
                <a:cs typeface="+mn-cs"/>
              </a:rPr>
              <a:t> to use Titan prime number, a prime number with thousands of number places</a:t>
            </a:r>
          </a:p>
          <a:p>
            <a:pPr lvl="0">
              <a:buFont typeface="Arial"/>
              <a:buChar char="•"/>
            </a:pPr>
            <a:r>
              <a:rPr lang="en-US" sz="1200" kern="1200" dirty="0" smtClean="0">
                <a:solidFill>
                  <a:schemeClr val="tx1"/>
                </a:solidFill>
                <a:latin typeface="+mn-lt"/>
                <a:ea typeface="+mn-ea"/>
                <a:cs typeface="+mn-cs"/>
              </a:rPr>
              <a:t>This year’s Polar Grid team was only able to test the job submissions for only one trial. The Polar Grid team would like to have more trials done then have a comparison of the different times. This is so that there can be certainty that the times are correct and no errors were made.</a:t>
            </a:r>
          </a:p>
          <a:p>
            <a:pPr lvl="0">
              <a:buFont typeface="Arial"/>
              <a:buChar char="•"/>
            </a:pPr>
            <a:r>
              <a:rPr lang="en-US" sz="1200" kern="1200" dirty="0" smtClean="0">
                <a:solidFill>
                  <a:schemeClr val="tx1"/>
                </a:solidFill>
                <a:latin typeface="+mn-lt"/>
                <a:ea typeface="+mn-ea"/>
                <a:cs typeface="+mn-cs"/>
              </a:rPr>
              <a:t>These job submissions were only tested on the Mac side of each of the computers. For future teams, there should be tests done on the Linux and Windows side of the computers.</a:t>
            </a:r>
          </a:p>
          <a:p>
            <a:r>
              <a:rPr lang="en-US" sz="1200" u="none" strike="noStrike" kern="1200" dirty="0" smtClean="0">
                <a:solidFill>
                  <a:schemeClr val="tx1"/>
                </a:solidFill>
                <a:latin typeface="+mn-lt"/>
                <a:ea typeface="+mn-ea"/>
                <a:cs typeface="+mn-cs"/>
              </a:rPr>
              <a:t> </a:t>
            </a:r>
            <a:endParaRPr lang="en-US" sz="1200" kern="1200" dirty="0" smtClean="0">
              <a:solidFill>
                <a:schemeClr val="tx1"/>
              </a:solidFill>
              <a:latin typeface="+mn-lt"/>
              <a:ea typeface="+mn-ea"/>
              <a:cs typeface="+mn-cs"/>
            </a:endParaRPr>
          </a:p>
          <a:p>
            <a:pPr lvl="0"/>
            <a:endParaRPr lang="en-US" dirty="0"/>
          </a:p>
        </p:txBody>
      </p:sp>
      <p:sp>
        <p:nvSpPr>
          <p:cNvPr id="4" name="Slide Number Placeholder 3"/>
          <p:cNvSpPr>
            <a:spLocks noGrp="1"/>
          </p:cNvSpPr>
          <p:nvPr>
            <p:ph type="sldNum" sz="quarter" idx="10"/>
          </p:nvPr>
        </p:nvSpPr>
        <p:spPr/>
        <p:txBody>
          <a:bodyPr/>
          <a:lstStyle/>
          <a:p>
            <a:fld id="{E762C144-4B07-7748-8E37-2F81DA94B3D7}" type="slidenum">
              <a:rPr lang="en-US" smtClean="0"/>
              <a:pPr/>
              <a:t>20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762C144-4B07-7748-8E37-2F81DA94B3D7}"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762C144-4B07-7748-8E37-2F81DA94B3D7}"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 typeface="Arial"/>
              <a:buChar char="•"/>
              <a:tabLst/>
              <a:defRPr/>
            </a:pPr>
            <a:r>
              <a:rPr lang="en-US" dirty="0" smtClean="0"/>
              <a:t>The Polar Grid team’s ultimate goal was to find a Titanic prime. A Titanic prime is a prime number that has at least a 1,000 digits. This prime number takes a massive amount of computing power in order to find it in a short amount of time. </a:t>
            </a:r>
          </a:p>
          <a:p>
            <a:pPr marL="0" marR="0" indent="0" algn="l" defTabSz="457200" rtl="0" eaLnBrk="1" fontAlgn="auto" latinLnBrk="0" hangingPunct="1">
              <a:lnSpc>
                <a:spcPct val="100000"/>
              </a:lnSpc>
              <a:spcBef>
                <a:spcPts val="0"/>
              </a:spcBef>
              <a:spcAft>
                <a:spcPts val="0"/>
              </a:spcAft>
              <a:buClrTx/>
              <a:buSzTx/>
              <a:buFont typeface="Arial"/>
              <a:buChar char="•"/>
              <a:tabLst/>
              <a:defRPr/>
            </a:pPr>
            <a:r>
              <a:rPr lang="en-US" dirty="0" smtClean="0"/>
              <a:t>The first step toward achieving this goal was to find a prime number generator. The prime number generator that was chosen to use was derivative of the Sieve of Eratosthenes. This prime number generator is capable of producing numbers between 0 to 500,000. </a:t>
            </a:r>
          </a:p>
          <a:p>
            <a:pPr marL="0" marR="0" indent="0" algn="l" defTabSz="457200" rtl="0" eaLnBrk="1" fontAlgn="auto" latinLnBrk="0" hangingPunct="1">
              <a:lnSpc>
                <a:spcPct val="100000"/>
              </a:lnSpc>
              <a:spcBef>
                <a:spcPts val="0"/>
              </a:spcBef>
              <a:spcAft>
                <a:spcPts val="0"/>
              </a:spcAft>
              <a:buClrTx/>
              <a:buSzTx/>
              <a:buFont typeface="Arial"/>
              <a:buChar char="•"/>
              <a:tabLst/>
              <a:defRPr/>
            </a:pPr>
            <a:r>
              <a:rPr lang="en-US" dirty="0" smtClean="0"/>
              <a:t>The code generated was used to test the grid. In the use of this prime number generator we tested how long it took to complete fifty jobs with various numbers of workers.  </a:t>
            </a:r>
          </a:p>
          <a:p>
            <a:pPr marL="0" marR="0" indent="0" algn="l" defTabSz="457200" rtl="0" eaLnBrk="1" fontAlgn="auto" latinLnBrk="0" hangingPunct="1">
              <a:lnSpc>
                <a:spcPct val="100000"/>
              </a:lnSpc>
              <a:spcBef>
                <a:spcPts val="0"/>
              </a:spcBef>
              <a:spcAft>
                <a:spcPts val="0"/>
              </a:spcAft>
              <a:buClrTx/>
              <a:buSzTx/>
              <a:buFont typeface="Arial"/>
              <a:buChar char="•"/>
              <a:tabLst/>
              <a:defRPr/>
            </a:pPr>
            <a:endParaRPr lang="en-US" dirty="0" smtClean="0"/>
          </a:p>
          <a:p>
            <a:pPr marL="0" marR="0" indent="0" algn="l" defTabSz="457200" rtl="0" eaLnBrk="1" fontAlgn="auto" latinLnBrk="0" hangingPunct="1">
              <a:lnSpc>
                <a:spcPct val="100000"/>
              </a:lnSpc>
              <a:spcBef>
                <a:spcPts val="0"/>
              </a:spcBef>
              <a:spcAft>
                <a:spcPts val="0"/>
              </a:spcAft>
              <a:buClrTx/>
              <a:buSzTx/>
              <a:buFont typeface="Arial"/>
              <a:buChar char="•"/>
              <a:tabLst/>
              <a:defRPr/>
            </a:pP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p:txBody>
      </p:sp>
      <p:sp>
        <p:nvSpPr>
          <p:cNvPr id="4" name="Slide Number Placeholder 3"/>
          <p:cNvSpPr>
            <a:spLocks noGrp="1"/>
          </p:cNvSpPr>
          <p:nvPr>
            <p:ph type="sldNum" sz="quarter" idx="10"/>
          </p:nvPr>
        </p:nvSpPr>
        <p:spPr/>
        <p:txBody>
          <a:bodyPr/>
          <a:lstStyle/>
          <a:p>
            <a:fld id="{E762C144-4B07-7748-8E37-2F81DA94B3D7}"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sz="1200" b="1" kern="1200" dirty="0" smtClean="0">
                <a:solidFill>
                  <a:schemeClr val="tx1"/>
                </a:solidFill>
                <a:latin typeface="+mn-lt"/>
                <a:ea typeface="+mn-ea"/>
                <a:cs typeface="+mn-cs"/>
              </a:rPr>
              <a:t>Cluster</a:t>
            </a:r>
          </a:p>
          <a:p>
            <a:r>
              <a:rPr lang="en-US" sz="1200" kern="1200" dirty="0" smtClean="0">
                <a:solidFill>
                  <a:schemeClr val="tx1"/>
                </a:solidFill>
                <a:latin typeface="+mn-lt"/>
                <a:ea typeface="+mn-ea"/>
                <a:cs typeface="+mn-cs"/>
              </a:rPr>
              <a:t>the network of small computers that is under the control of a larger computer</a:t>
            </a:r>
          </a:p>
          <a:p>
            <a:endParaRPr lang="en-US" sz="1200" kern="1200" dirty="0" smtClean="0">
              <a:solidFill>
                <a:schemeClr val="tx1"/>
              </a:solidFill>
              <a:latin typeface="+mn-lt"/>
              <a:ea typeface="+mn-ea"/>
              <a:cs typeface="+mn-cs"/>
            </a:endParaRPr>
          </a:p>
          <a:p>
            <a:r>
              <a:rPr lang="en-US" sz="1200" b="1" kern="1200" dirty="0" smtClean="0">
                <a:solidFill>
                  <a:schemeClr val="tx1"/>
                </a:solidFill>
                <a:latin typeface="+mn-lt"/>
                <a:ea typeface="+mn-ea"/>
                <a:cs typeface="+mn-cs"/>
              </a:rPr>
              <a:t>Grid—</a:t>
            </a:r>
          </a:p>
          <a:p>
            <a:r>
              <a:rPr lang="en-US" sz="1200" b="0" kern="1200" dirty="0" smtClean="0">
                <a:solidFill>
                  <a:schemeClr val="tx1"/>
                </a:solidFill>
                <a:latin typeface="+mn-lt"/>
                <a:ea typeface="+mn-ea"/>
                <a:cs typeface="+mn-cs"/>
              </a:rPr>
              <a:t>A</a:t>
            </a:r>
            <a:r>
              <a:rPr lang="en-US" sz="1200" b="0" kern="1200" baseline="0" dirty="0" smtClean="0">
                <a:solidFill>
                  <a:schemeClr val="tx1"/>
                </a:solidFill>
                <a:latin typeface="+mn-lt"/>
                <a:ea typeface="+mn-ea"/>
                <a:cs typeface="+mn-cs"/>
              </a:rPr>
              <a:t> network of computers that work together, but are topographically dispersed</a:t>
            </a:r>
          </a:p>
          <a:p>
            <a:endParaRPr lang="en-US" sz="1200" kern="1200" dirty="0" smtClean="0">
              <a:solidFill>
                <a:schemeClr val="tx1"/>
              </a:solidFill>
              <a:latin typeface="+mn-lt"/>
              <a:ea typeface="+mn-ea"/>
              <a:cs typeface="+mn-cs"/>
            </a:endParaRPr>
          </a:p>
          <a:p>
            <a:r>
              <a:rPr lang="en-US" sz="1200" b="1" kern="1200" baseline="0" dirty="0" smtClean="0">
                <a:solidFill>
                  <a:schemeClr val="tx1"/>
                </a:solidFill>
                <a:latin typeface="+mn-lt"/>
                <a:ea typeface="+mn-ea"/>
                <a:cs typeface="+mn-cs"/>
              </a:rPr>
              <a:t>Script—</a:t>
            </a:r>
          </a:p>
          <a:p>
            <a:r>
              <a:rPr lang="en-US" sz="1200" b="0" kern="1200" baseline="0" dirty="0" smtClean="0">
                <a:solidFill>
                  <a:schemeClr val="tx1"/>
                </a:solidFill>
                <a:latin typeface="+mn-lt"/>
                <a:ea typeface="+mn-ea"/>
                <a:cs typeface="+mn-cs"/>
              </a:rPr>
              <a:t>Defines an executable file</a:t>
            </a:r>
          </a:p>
          <a:p>
            <a:endParaRPr lang="en-US" sz="1200" b="0" kern="1200" baseline="0" dirty="0" smtClean="0">
              <a:solidFill>
                <a:schemeClr val="tx1"/>
              </a:solidFill>
              <a:latin typeface="+mn-lt"/>
              <a:ea typeface="+mn-ea"/>
              <a:cs typeface="+mn-cs"/>
            </a:endParaRPr>
          </a:p>
          <a:p>
            <a:r>
              <a:rPr lang="en-US" sz="1200" b="1" kern="1200" baseline="0" dirty="0" smtClean="0">
                <a:solidFill>
                  <a:schemeClr val="tx1"/>
                </a:solidFill>
                <a:latin typeface="+mn-lt"/>
                <a:ea typeface="+mn-ea"/>
                <a:cs typeface="+mn-cs"/>
              </a:rPr>
              <a:t>Condor—</a:t>
            </a:r>
          </a:p>
          <a:p>
            <a:r>
              <a:rPr lang="en-US" sz="1200" b="0" kern="1200" baseline="0" dirty="0" smtClean="0">
                <a:solidFill>
                  <a:schemeClr val="tx1"/>
                </a:solidFill>
                <a:latin typeface="+mn-lt"/>
                <a:ea typeface="+mn-ea"/>
                <a:cs typeface="+mn-cs"/>
              </a:rPr>
              <a:t>A batch scheduler used to communicate with </a:t>
            </a:r>
            <a:r>
              <a:rPr lang="en-US" sz="1200" b="0" kern="1200" baseline="0" dirty="0" err="1" smtClean="0">
                <a:solidFill>
                  <a:schemeClr val="tx1"/>
                </a:solidFill>
                <a:latin typeface="+mn-lt"/>
                <a:ea typeface="+mn-ea"/>
                <a:cs typeface="+mn-cs"/>
              </a:rPr>
              <a:t>VikeGrid</a:t>
            </a:r>
            <a:endParaRPr lang="en-US" sz="1200" b="0" kern="1200" dirty="0" smtClean="0">
              <a:solidFill>
                <a:schemeClr val="tx1"/>
              </a:solidFill>
              <a:latin typeface="+mn-lt"/>
              <a:ea typeface="+mn-ea"/>
              <a:cs typeface="+mn-cs"/>
            </a:endParaRPr>
          </a:p>
          <a:p>
            <a:endParaRPr lang="en-US" sz="1200" b="0" kern="1200" baseline="0" dirty="0" smtClean="0">
              <a:solidFill>
                <a:schemeClr val="tx1"/>
              </a:solidFill>
              <a:latin typeface="+mn-lt"/>
              <a:ea typeface="+mn-ea"/>
              <a:cs typeface="+mn-cs"/>
            </a:endParaRPr>
          </a:p>
          <a:p>
            <a:r>
              <a:rPr lang="en-US" sz="1200" b="1" kern="1200" dirty="0" smtClean="0">
                <a:solidFill>
                  <a:schemeClr val="tx1"/>
                </a:solidFill>
                <a:latin typeface="+mn-lt"/>
                <a:ea typeface="+mn-ea"/>
                <a:cs typeface="+mn-cs"/>
              </a:rPr>
              <a:t>Node – </a:t>
            </a:r>
          </a:p>
          <a:p>
            <a:r>
              <a:rPr lang="en-US" sz="1200" kern="1200" dirty="0" smtClean="0">
                <a:solidFill>
                  <a:schemeClr val="tx1"/>
                </a:solidFill>
                <a:latin typeface="+mn-lt"/>
                <a:ea typeface="+mn-ea"/>
                <a:cs typeface="+mn-cs"/>
              </a:rPr>
              <a:t>A core</a:t>
            </a:r>
          </a:p>
          <a:p>
            <a:endParaRPr lang="en-US" sz="1200" kern="1200" dirty="0" smtClean="0">
              <a:solidFill>
                <a:schemeClr val="tx1"/>
              </a:solidFill>
              <a:latin typeface="+mn-lt"/>
              <a:ea typeface="+mn-ea"/>
              <a:cs typeface="+mn-cs"/>
            </a:endParaRPr>
          </a:p>
          <a:p>
            <a:r>
              <a:rPr lang="en-US" sz="1200" b="1" kern="1200" dirty="0" err="1" smtClean="0">
                <a:solidFill>
                  <a:schemeClr val="tx1"/>
                </a:solidFill>
                <a:latin typeface="+mn-lt"/>
                <a:ea typeface="+mn-ea"/>
                <a:cs typeface="+mn-cs"/>
              </a:rPr>
              <a:t>VikeGrid</a:t>
            </a:r>
            <a:r>
              <a:rPr lang="en-US" sz="1200" b="1" kern="1200" dirty="0" smtClean="0">
                <a:solidFill>
                  <a:schemeClr val="tx1"/>
                </a:solidFill>
                <a:latin typeface="+mn-lt"/>
                <a:ea typeface="+mn-ea"/>
                <a:cs typeface="+mn-cs"/>
              </a:rPr>
              <a:t>—</a:t>
            </a:r>
          </a:p>
          <a:p>
            <a:r>
              <a:rPr lang="en-US" sz="1200" b="0" kern="1200" dirty="0" smtClean="0">
                <a:solidFill>
                  <a:schemeClr val="tx1"/>
                </a:solidFill>
                <a:latin typeface="+mn-lt"/>
                <a:ea typeface="+mn-ea"/>
                <a:cs typeface="+mn-cs"/>
              </a:rPr>
              <a:t>A</a:t>
            </a:r>
            <a:r>
              <a:rPr lang="en-US" sz="1200" b="0" kern="1200" baseline="0" dirty="0" smtClean="0">
                <a:solidFill>
                  <a:schemeClr val="tx1"/>
                </a:solidFill>
                <a:latin typeface="+mn-lt"/>
                <a:ea typeface="+mn-ea"/>
                <a:cs typeface="+mn-cs"/>
              </a:rPr>
              <a:t> grid located on the campus of Elizabeth City State University that uses both desktop and cluster resources</a:t>
            </a:r>
          </a:p>
          <a:p>
            <a:endParaRPr lang="en-US" sz="1200" b="0" kern="1200" baseline="0" dirty="0" smtClean="0">
              <a:solidFill>
                <a:schemeClr val="tx1"/>
              </a:solidFill>
              <a:latin typeface="+mn-lt"/>
              <a:ea typeface="+mn-ea"/>
              <a:cs typeface="+mn-cs"/>
            </a:endParaRPr>
          </a:p>
          <a:p>
            <a:r>
              <a:rPr lang="en-US" sz="1200" b="1" kern="1200" baseline="0" dirty="0" err="1" smtClean="0">
                <a:solidFill>
                  <a:schemeClr val="tx1"/>
                </a:solidFill>
                <a:latin typeface="+mn-lt"/>
                <a:ea typeface="+mn-ea"/>
                <a:cs typeface="+mn-cs"/>
              </a:rPr>
              <a:t>Kitoto</a:t>
            </a:r>
            <a:r>
              <a:rPr lang="en-US" sz="1200" b="1" kern="1200" baseline="0" dirty="0" smtClean="0">
                <a:solidFill>
                  <a:schemeClr val="tx1"/>
                </a:solidFill>
                <a:latin typeface="+mn-lt"/>
                <a:ea typeface="+mn-ea"/>
                <a:cs typeface="+mn-cs"/>
              </a:rPr>
              <a:t>—</a:t>
            </a:r>
          </a:p>
          <a:p>
            <a:r>
              <a:rPr lang="en-US" sz="1200" b="0" kern="1200" baseline="0" dirty="0" smtClean="0">
                <a:solidFill>
                  <a:schemeClr val="tx1"/>
                </a:solidFill>
                <a:latin typeface="+mn-lt"/>
                <a:ea typeface="+mn-ea"/>
                <a:cs typeface="+mn-cs"/>
              </a:rPr>
              <a:t>Name of the central manager that manages </a:t>
            </a:r>
            <a:r>
              <a:rPr lang="en-US" sz="1200" b="0" kern="1200" baseline="0" dirty="0" err="1" smtClean="0">
                <a:solidFill>
                  <a:schemeClr val="tx1"/>
                </a:solidFill>
                <a:latin typeface="+mn-lt"/>
                <a:ea typeface="+mn-ea"/>
                <a:cs typeface="+mn-cs"/>
              </a:rPr>
              <a:t>VikeGrid</a:t>
            </a:r>
            <a:endParaRPr lang="en-US" sz="1200" b="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r>
              <a:rPr lang="en-US" sz="1200" b="1" kern="1200" dirty="0" smtClean="0">
                <a:solidFill>
                  <a:schemeClr val="tx1"/>
                </a:solidFill>
                <a:latin typeface="+mn-lt"/>
                <a:ea typeface="+mn-ea"/>
                <a:cs typeface="+mn-cs"/>
              </a:rPr>
              <a:t>ANOVA – </a:t>
            </a:r>
          </a:p>
          <a:p>
            <a:r>
              <a:rPr lang="en-US" sz="1200" kern="1200" dirty="0" smtClean="0">
                <a:solidFill>
                  <a:schemeClr val="tx1"/>
                </a:solidFill>
                <a:latin typeface="+mn-lt"/>
                <a:ea typeface="+mn-ea"/>
                <a:cs typeface="+mn-cs"/>
              </a:rPr>
              <a:t>an acronym meaning the analysis of variance</a:t>
            </a:r>
          </a:p>
          <a:p>
            <a:r>
              <a:rPr lang="en-US" sz="1200" kern="1200" dirty="0" smtClean="0">
                <a:solidFill>
                  <a:schemeClr val="tx1"/>
                </a:solidFill>
                <a:latin typeface="+mn-lt"/>
                <a:ea typeface="+mn-ea"/>
                <a:cs typeface="+mn-cs"/>
              </a:rPr>
              <a:t>	The program is a statistical method for making simultaneous comparisons between two or more means and attempts to prove a significant relationship between variables.</a:t>
            </a:r>
          </a:p>
          <a:p>
            <a:endParaRPr lang="en-US" sz="1200" b="0"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E762C144-4B07-7748-8E37-2F81DA94B3D7}"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762C144-4B07-7748-8E37-2F81DA94B3D7}"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762C144-4B07-7748-8E37-2F81DA94B3D7}"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1" dirty="0"/>
          </a:p>
        </p:txBody>
      </p:sp>
      <p:sp>
        <p:nvSpPr>
          <p:cNvPr id="4" name="Slide Number Placeholder 3"/>
          <p:cNvSpPr>
            <a:spLocks noGrp="1"/>
          </p:cNvSpPr>
          <p:nvPr>
            <p:ph type="sldNum" sz="quarter" idx="10"/>
          </p:nvPr>
        </p:nvSpPr>
        <p:spPr/>
        <p:txBody>
          <a:bodyPr/>
          <a:lstStyle/>
          <a:p>
            <a:fld id="{E762C144-4B07-7748-8E37-2F81DA94B3D7}"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pPr marL="228600" indent="-228600">
              <a:buFont typeface="+mj-lt"/>
              <a:buAutoNum type="arabicPeriod"/>
            </a:pPr>
            <a:r>
              <a:rPr lang="en-US" sz="1200" kern="1200" dirty="0" smtClean="0">
                <a:solidFill>
                  <a:schemeClr val="tx1"/>
                </a:solidFill>
                <a:latin typeface="+mn-lt"/>
                <a:ea typeface="+mn-ea"/>
                <a:cs typeface="+mn-cs"/>
              </a:rPr>
              <a:t>It became a major obligation to try to find a prime number generator to use as a means to test the performance of </a:t>
            </a:r>
            <a:r>
              <a:rPr lang="en-US" sz="1200" kern="1200" dirty="0" err="1" smtClean="0">
                <a:solidFill>
                  <a:schemeClr val="tx1"/>
                </a:solidFill>
                <a:latin typeface="+mn-lt"/>
                <a:ea typeface="+mn-ea"/>
                <a:cs typeface="+mn-cs"/>
              </a:rPr>
              <a:t>VikeGrid</a:t>
            </a:r>
            <a:r>
              <a:rPr lang="en-US" sz="1200" kern="1200" dirty="0" smtClean="0">
                <a:solidFill>
                  <a:schemeClr val="tx1"/>
                </a:solidFill>
                <a:latin typeface="+mn-lt"/>
                <a:ea typeface="+mn-ea"/>
                <a:cs typeface="+mn-cs"/>
              </a:rPr>
              <a:t>. The team found out that there are a series of prime number generators called a “sieve.” </a:t>
            </a:r>
          </a:p>
          <a:p>
            <a:pPr marL="685800" lvl="1" indent="-228600">
              <a:buFont typeface="+mj-lt"/>
              <a:buAutoNum type="arabicPeriod"/>
            </a:pPr>
            <a:r>
              <a:rPr lang="en-US" sz="1200" kern="1200" dirty="0" smtClean="0">
                <a:solidFill>
                  <a:schemeClr val="tx1"/>
                </a:solidFill>
                <a:latin typeface="+mn-lt"/>
                <a:ea typeface="+mn-ea"/>
                <a:cs typeface="+mn-cs"/>
              </a:rPr>
              <a:t>A sieve is an algorithm made by a programmer that generates an increasingly productive amount of prime numbers. After a certain amount of time, a newer and faster sieve is produced that can generate more and more prime numbers in different programming languages. </a:t>
            </a:r>
          </a:p>
          <a:p>
            <a:pPr marL="685800" lvl="1" indent="-228600">
              <a:buFont typeface="+mj-lt"/>
              <a:buAutoNum type="arabicPeriod"/>
            </a:pPr>
            <a:r>
              <a:rPr lang="en-US" sz="1200" kern="1200" dirty="0" smtClean="0">
                <a:solidFill>
                  <a:schemeClr val="tx1"/>
                </a:solidFill>
                <a:latin typeface="+mn-lt"/>
                <a:ea typeface="+mn-ea"/>
                <a:cs typeface="+mn-cs"/>
              </a:rPr>
              <a:t>The team either required Java, C or C++ code to be able to submit the jobs to </a:t>
            </a:r>
            <a:r>
              <a:rPr lang="en-US" sz="1200" kern="1200" dirty="0" err="1" smtClean="0">
                <a:solidFill>
                  <a:schemeClr val="tx1"/>
                </a:solidFill>
                <a:latin typeface="+mn-lt"/>
                <a:ea typeface="+mn-ea"/>
                <a:cs typeface="+mn-cs"/>
              </a:rPr>
              <a:t>VikeGrid</a:t>
            </a:r>
            <a:r>
              <a:rPr lang="en-US" sz="1200" kern="1200" dirty="0" smtClean="0">
                <a:solidFill>
                  <a:schemeClr val="tx1"/>
                </a:solidFill>
                <a:latin typeface="+mn-lt"/>
                <a:ea typeface="+mn-ea"/>
                <a:cs typeface="+mn-cs"/>
              </a:rPr>
              <a:t>. The sieve that the team decided on using is the Sieve of Eratosthenes named after a Greek mathematician who formulated this equation to generate prime numbers.</a:t>
            </a:r>
          </a:p>
          <a:p>
            <a:pPr marL="228600" indent="-228600">
              <a:buFont typeface="+mj-lt"/>
              <a:buAutoNum type="arabicPeriod"/>
            </a:pPr>
            <a:r>
              <a:rPr lang="en-US" sz="1200" kern="1200" dirty="0" smtClean="0">
                <a:solidFill>
                  <a:schemeClr val="tx1"/>
                </a:solidFill>
                <a:latin typeface="+mn-lt"/>
                <a:ea typeface="+mn-ea"/>
                <a:cs typeface="+mn-cs"/>
              </a:rPr>
              <a:t>Once the team found the C++ code for the sieve, they compiled and ran the C++ code . The code was then modified then expanded generate prime numbers between 0 and 500,000.</a:t>
            </a:r>
          </a:p>
          <a:p>
            <a:pPr marL="228600" indent="-228600">
              <a:buFont typeface="+mj-lt"/>
              <a:buAutoNum type="arabicPeriod"/>
            </a:pPr>
            <a:r>
              <a:rPr lang="en-US" sz="1200" kern="1200" dirty="0" smtClean="0">
                <a:solidFill>
                  <a:schemeClr val="tx1"/>
                </a:solidFill>
                <a:latin typeface="+mn-lt"/>
                <a:ea typeface="+mn-ea"/>
                <a:cs typeface="+mn-cs"/>
              </a:rPr>
              <a:t>The next step was to create a job submission script in order to utilize the condor pool named </a:t>
            </a:r>
            <a:r>
              <a:rPr lang="en-US" sz="1200" kern="1200" dirty="0" err="1" smtClean="0">
                <a:solidFill>
                  <a:schemeClr val="tx1"/>
                </a:solidFill>
                <a:latin typeface="+mn-lt"/>
                <a:ea typeface="+mn-ea"/>
                <a:cs typeface="+mn-cs"/>
              </a:rPr>
              <a:t>VikeGrid</a:t>
            </a:r>
            <a:r>
              <a:rPr lang="en-US" sz="1200" kern="1200" dirty="0" smtClean="0">
                <a:solidFill>
                  <a:schemeClr val="tx1"/>
                </a:solidFill>
                <a:latin typeface="+mn-lt"/>
                <a:ea typeface="+mn-ea"/>
                <a:cs typeface="+mn-cs"/>
              </a:rPr>
              <a:t>. The major factors that were needed to form this script was the output file for the C++ code, the arguments for the specified nodes that were desired to submit to </a:t>
            </a:r>
            <a:r>
              <a:rPr lang="en-US" sz="1200" kern="1200" dirty="0" err="1" smtClean="0">
                <a:solidFill>
                  <a:schemeClr val="tx1"/>
                </a:solidFill>
                <a:latin typeface="+mn-lt"/>
                <a:ea typeface="+mn-ea"/>
                <a:cs typeface="+mn-cs"/>
              </a:rPr>
              <a:t>VikeGrid</a:t>
            </a:r>
            <a:r>
              <a:rPr lang="en-US" sz="1200" kern="1200" dirty="0" smtClean="0">
                <a:solidFill>
                  <a:schemeClr val="tx1"/>
                </a:solidFill>
                <a:latin typeface="+mn-lt"/>
                <a:ea typeface="+mn-ea"/>
                <a:cs typeface="+mn-cs"/>
              </a:rPr>
              <a:t>, and the newly named log files after every submission. The information that was needed to create a submission file was:</a:t>
            </a:r>
          </a:p>
          <a:p>
            <a:pPr marL="685800" lvl="1" indent="-228600">
              <a:buFont typeface="+mj-lt"/>
              <a:buAutoNum type="arabicPeriod"/>
            </a:pPr>
            <a:r>
              <a:rPr lang="en-US" sz="1200" kern="1200" dirty="0" smtClean="0">
                <a:solidFill>
                  <a:schemeClr val="tx1"/>
                </a:solidFill>
                <a:latin typeface="+mn-lt"/>
                <a:ea typeface="+mn-ea"/>
                <a:cs typeface="+mn-cs"/>
              </a:rPr>
              <a:t>Output file</a:t>
            </a:r>
          </a:p>
          <a:p>
            <a:pPr marL="685800" lvl="1" indent="-228600">
              <a:buFont typeface="+mj-lt"/>
              <a:buAutoNum type="arabicPeriod"/>
            </a:pPr>
            <a:r>
              <a:rPr lang="en-US" sz="1200" kern="1200" dirty="0" smtClean="0">
                <a:solidFill>
                  <a:schemeClr val="tx1"/>
                </a:solidFill>
                <a:latin typeface="+mn-lt"/>
                <a:ea typeface="+mn-ea"/>
                <a:cs typeface="+mn-cs"/>
              </a:rPr>
              <a:t>The log file</a:t>
            </a:r>
          </a:p>
          <a:p>
            <a:pPr marL="685800" lvl="1" indent="-228600">
              <a:buFont typeface="+mj-lt"/>
              <a:buAutoNum type="arabicPeriod"/>
            </a:pPr>
            <a:r>
              <a:rPr lang="en-US" sz="1200" kern="1200" dirty="0" smtClean="0">
                <a:solidFill>
                  <a:schemeClr val="tx1"/>
                </a:solidFill>
                <a:latin typeface="+mn-lt"/>
                <a:ea typeface="+mn-ea"/>
                <a:cs typeface="+mn-cs"/>
              </a:rPr>
              <a:t>The queue which tells condor how many times condor will submit the jobs</a:t>
            </a:r>
          </a:p>
          <a:p>
            <a:pPr marL="685800" lvl="1" indent="-228600">
              <a:buFont typeface="+mj-lt"/>
              <a:buAutoNum type="arabicPeriod"/>
            </a:pPr>
            <a:r>
              <a:rPr lang="en-US" sz="1200" kern="1200" dirty="0" smtClean="0">
                <a:solidFill>
                  <a:schemeClr val="tx1"/>
                </a:solidFill>
                <a:latin typeface="+mn-lt"/>
                <a:ea typeface="+mn-ea"/>
                <a:cs typeface="+mn-cs"/>
              </a:rPr>
              <a:t>Arguments which defined specific number of nodes in which to submit jobs</a:t>
            </a:r>
          </a:p>
          <a:p>
            <a:pPr marL="228600" indent="-228600">
              <a:buFont typeface="+mj-lt"/>
              <a:buAutoNum type="arabicPeriod"/>
            </a:pPr>
            <a:r>
              <a:rPr lang="en-US" sz="1200" kern="1200" dirty="0" smtClean="0">
                <a:solidFill>
                  <a:schemeClr val="tx1"/>
                </a:solidFill>
                <a:latin typeface="+mn-lt"/>
                <a:ea typeface="+mn-ea"/>
                <a:cs typeface="+mn-cs"/>
              </a:rPr>
              <a:t>The job submittal process began by establishing how many nodes were desired to run the jobs. It was determined that the team would do 1 node, then increase it to 2 nodes, then 4, 8, 16, 24,36, and lastly 48 nodes. After the jobs were done the log files were saved according to how many nodes were tested.  However, when the 48 nodes were tested, only 46 nodes would respond, so the team used 46 nodes instead of the original 48. </a:t>
            </a:r>
          </a:p>
          <a:p>
            <a:pPr marL="228600" indent="-228600">
              <a:buFont typeface="+mj-lt"/>
              <a:buAutoNum type="arabicPeriod"/>
            </a:pPr>
            <a:r>
              <a:rPr lang="en-US" sz="1200" kern="1200" dirty="0" smtClean="0">
                <a:solidFill>
                  <a:schemeClr val="tx1"/>
                </a:solidFill>
                <a:latin typeface="+mn-lt"/>
                <a:ea typeface="+mn-ea"/>
                <a:cs typeface="+mn-cs"/>
              </a:rPr>
              <a:t>Using Condor Log Analyzer (</a:t>
            </a:r>
            <a:r>
              <a:rPr lang="en-US" sz="1200" kern="1200" dirty="0" err="1" smtClean="0">
                <a:solidFill>
                  <a:schemeClr val="tx1"/>
                </a:solidFill>
                <a:latin typeface="+mn-lt"/>
                <a:ea typeface="+mn-ea"/>
                <a:cs typeface="+mn-cs"/>
              </a:rPr>
              <a:t>Thain</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Cieslak</a:t>
            </a:r>
            <a:r>
              <a:rPr lang="en-US" sz="1200" kern="1200" dirty="0" smtClean="0">
                <a:solidFill>
                  <a:schemeClr val="tx1"/>
                </a:solidFill>
                <a:latin typeface="+mn-lt"/>
                <a:ea typeface="+mn-ea"/>
                <a:cs typeface="+mn-cs"/>
              </a:rPr>
              <a:t> and </a:t>
            </a:r>
            <a:r>
              <a:rPr lang="en-US" sz="1200" kern="1200" dirty="0" err="1" smtClean="0">
                <a:solidFill>
                  <a:schemeClr val="tx1"/>
                </a:solidFill>
                <a:latin typeface="+mn-lt"/>
                <a:ea typeface="+mn-ea"/>
                <a:cs typeface="+mn-cs"/>
              </a:rPr>
              <a:t>Chawla</a:t>
            </a:r>
            <a:r>
              <a:rPr lang="en-US" sz="1200" kern="1200" dirty="0" smtClean="0">
                <a:solidFill>
                  <a:schemeClr val="tx1"/>
                </a:solidFill>
                <a:latin typeface="+mn-lt"/>
                <a:ea typeface="+mn-ea"/>
                <a:cs typeface="+mn-cs"/>
              </a:rPr>
              <a:t>) the team found online, they were able to get the explicit time that each node took to finish a job. With all of these times, they were placed into Minitab in order to do the ANOVA feature to get a statistical representation of the different times.</a:t>
            </a:r>
            <a:r>
              <a:rPr lang="en-US" dirty="0" smtClean="0"/>
              <a:t> </a:t>
            </a:r>
            <a:endParaRPr lang="en-US" dirty="0"/>
          </a:p>
        </p:txBody>
      </p:sp>
      <p:sp>
        <p:nvSpPr>
          <p:cNvPr id="4" name="Slide Number Placeholder 3"/>
          <p:cNvSpPr>
            <a:spLocks noGrp="1"/>
          </p:cNvSpPr>
          <p:nvPr>
            <p:ph type="sldNum" sz="quarter" idx="10"/>
          </p:nvPr>
        </p:nvSpPr>
        <p:spPr/>
        <p:txBody>
          <a:bodyPr/>
          <a:lstStyle/>
          <a:p>
            <a:fld id="{E762C144-4B07-7748-8E37-2F81DA94B3D7}"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72F70B74-5AF0-E549-A32B-BF66C1CA71B1}" type="datetimeFigureOut">
              <a:rPr lang="en-US" smtClean="0"/>
              <a:pPr/>
              <a:t>4/12/10</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pPr algn="r" eaLnBrk="1" latinLnBrk="0" hangingPunct="1"/>
            <a:fld id="{96652B35-718D-4E28-AFEB-B694A3B357E8}" type="slidenum">
              <a:rPr kumimoji="0" lang="en-US" smtClean="0"/>
              <a:pPr algn="r" eaLnBrk="1" latinLnBrk="0" hangingPunct="1"/>
              <a:t>‹#›</a:t>
            </a:fld>
            <a:endParaRPr kumimoji="0" lang="en-US" sz="1800" dirty="0">
              <a:solidFill>
                <a:schemeClr val="bg1"/>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2F70B74-5AF0-E549-A32B-BF66C1CA71B1}" type="datetimeFigureOut">
              <a:rPr lang="en-US" smtClean="0"/>
              <a:pPr/>
              <a:t>4/12/10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53A44B-47E5-8243-9851-BC6AECF2DCF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2F70B74-5AF0-E549-A32B-BF66C1CA71B1}" type="datetimeFigureOut">
              <a:rPr lang="en-US" smtClean="0"/>
              <a:pPr/>
              <a:t>4/12/10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53A44B-47E5-8243-9851-BC6AECF2DCF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2F70B74-5AF0-E549-A32B-BF66C1CA71B1}" type="datetimeFigureOut">
              <a:rPr lang="en-US" smtClean="0"/>
              <a:pPr/>
              <a:t>4/12/10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53A44B-47E5-8243-9851-BC6AECF2DCF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2F70B74-5AF0-E549-A32B-BF66C1CA71B1}" type="datetimeFigureOut">
              <a:rPr lang="en-US" smtClean="0"/>
              <a:pPr/>
              <a:t>4/12/10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53A44B-47E5-8243-9851-BC6AECF2DCF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2F70B74-5AF0-E549-A32B-BF66C1CA71B1}" type="datetimeFigureOut">
              <a:rPr lang="en-US" smtClean="0"/>
              <a:pPr/>
              <a:t>4/12/10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53A44B-47E5-8243-9851-BC6AECF2DCF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72F70B74-5AF0-E549-A32B-BF66C1CA71B1}" type="datetimeFigureOut">
              <a:rPr lang="en-US" smtClean="0"/>
              <a:pPr/>
              <a:t>4/12/10</a:t>
            </a:fld>
            <a:endParaRPr lang="en-US"/>
          </a:p>
        </p:txBody>
      </p:sp>
      <p:sp>
        <p:nvSpPr>
          <p:cNvPr id="27" name="Slide Number Placeholder 26"/>
          <p:cNvSpPr>
            <a:spLocks noGrp="1"/>
          </p:cNvSpPr>
          <p:nvPr>
            <p:ph type="sldNum" sz="quarter" idx="11"/>
          </p:nvPr>
        </p:nvSpPr>
        <p:spPr/>
        <p:txBody>
          <a:bodyPr rtlCol="0"/>
          <a:lstStyle/>
          <a:p>
            <a:fld id="{3153A44B-47E5-8243-9851-BC6AECF2DCF8}" type="slidenum">
              <a:rPr lang="en-US" smtClean="0"/>
              <a:pPr/>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72F70B74-5AF0-E549-A32B-BF66C1CA71B1}" type="datetimeFigureOut">
              <a:rPr lang="en-US" smtClean="0"/>
              <a:pPr/>
              <a:t>4/12/10</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3153A44B-47E5-8243-9851-BC6AECF2DCF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F70B74-5AF0-E549-A32B-BF66C1CA71B1}" type="datetimeFigureOut">
              <a:rPr lang="en-US" smtClean="0"/>
              <a:pPr/>
              <a:t>4/12/10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153A44B-47E5-8243-9851-BC6AECF2DCF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2F70B74-5AF0-E549-A32B-BF66C1CA71B1}" type="datetimeFigureOut">
              <a:rPr lang="en-US" smtClean="0"/>
              <a:pPr/>
              <a:t>4/12/10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652B35-718D-4E28-AFEB-B694A3B357E8}" type="slidenum">
              <a:rPr kumimoji="0" lang="en-US" smtClean="0"/>
              <a:pPr/>
              <a:t>‹#›</a:t>
            </a:fld>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2F70B74-5AF0-E549-A32B-BF66C1CA71B1}" type="datetimeFigureOut">
              <a:rPr lang="en-US" smtClean="0"/>
              <a:pPr/>
              <a:t>4/12/10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53A44B-47E5-8243-9851-BC6AECF2DCF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4" Type="http://schemas.openxmlformats.org/officeDocument/2006/relationships/slideLayout" Target="../slideLayouts/slideLayout4.xml"/><Relationship Id="rId10" Type="http://schemas.openxmlformats.org/officeDocument/2006/relationships/slideLayout" Target="../slideLayouts/slideLayout10.xml"/><Relationship Id="rId5" Type="http://schemas.openxmlformats.org/officeDocument/2006/relationships/slideLayout" Target="../slideLayouts/slideLayout5.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3">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72F70B74-5AF0-E549-A32B-BF66C1CA71B1}" type="datetimeFigureOut">
              <a:rPr lang="en-US" smtClean="0"/>
              <a:pPr/>
              <a:t>4/12/10</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3153A44B-47E5-8243-9851-BC6AECF2DCF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95" r:id="rId1"/>
    <p:sldLayoutId id="2147483796" r:id="rId2"/>
    <p:sldLayoutId id="2147483797" r:id="rId3"/>
    <p:sldLayoutId id="2147483798" r:id="rId4"/>
    <p:sldLayoutId id="2147483799" r:id="rId5"/>
    <p:sldLayoutId id="2147483800" r:id="rId6"/>
    <p:sldLayoutId id="2147483801" r:id="rId7"/>
    <p:sldLayoutId id="2147483802" r:id="rId8"/>
    <p:sldLayoutId id="2147483803" r:id="rId9"/>
    <p:sldLayoutId id="2147483804" r:id="rId10"/>
    <p:sldLayoutId id="2147483805"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4" Type="http://schemas.openxmlformats.org/officeDocument/2006/relationships/image" Target="../media/image3.png"/><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2.pdf"/></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3" Type="http://schemas.openxmlformats.org/officeDocument/2006/relationships/image" Target="../media/image4.tif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3"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3" Type="http://schemas.openxmlformats.org/officeDocument/2006/relationships/chart" Target="../charts/chart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6" Type="http://schemas.openxmlformats.org/officeDocument/2006/relationships/diagramColors" Target="../diagrams/colors1.xml"/><Relationship Id="rId4" Type="http://schemas.openxmlformats.org/officeDocument/2006/relationships/diagramLayout" Target="../diagrams/layout1.xml"/><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diagramData" Target="../diagrams/data1.xml"/><Relationship Id="rId5"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6" Type="http://schemas.openxmlformats.org/officeDocument/2006/relationships/diagramColors" Target="../diagrams/colors2.xml"/><Relationship Id="rId4" Type="http://schemas.openxmlformats.org/officeDocument/2006/relationships/diagramLayout" Target="../diagrams/layout2.xml"/><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diagramData" Target="../diagrams/data2.xml"/><Relationship Id="rId5"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gradFill flip="none" rotWithShape="1">
          <a:gsLst>
            <a:gs pos="0">
              <a:schemeClr val="bg1"/>
            </a:gs>
            <a:gs pos="100000">
              <a:schemeClr val="accent1"/>
            </a:gs>
          </a:gsLst>
          <a:lin ang="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28600" y="0"/>
            <a:ext cx="8610600" cy="3124200"/>
          </a:xfrm>
        </p:spPr>
        <p:txBody>
          <a:bodyPr>
            <a:normAutofit/>
          </a:bodyPr>
          <a:lstStyle/>
          <a:p>
            <a:r>
              <a:rPr lang="en-US" sz="3200" b="1" dirty="0" smtClean="0"/>
              <a:t>A Comparison of Job Duration Utilizing High Performance Computing on a Distributed Grid</a:t>
            </a:r>
            <a:endParaRPr lang="en-US" sz="3200" b="1" dirty="0"/>
          </a:p>
        </p:txBody>
      </p:sp>
      <p:sp>
        <p:nvSpPr>
          <p:cNvPr id="3" name="TextBox 2"/>
          <p:cNvSpPr txBox="1"/>
          <p:nvPr/>
        </p:nvSpPr>
        <p:spPr>
          <a:xfrm>
            <a:off x="228600" y="3962400"/>
            <a:ext cx="4572000" cy="2062103"/>
          </a:xfrm>
          <a:prstGeom prst="rect">
            <a:avLst/>
          </a:prstGeom>
          <a:noFill/>
        </p:spPr>
        <p:txBody>
          <a:bodyPr wrap="square" rtlCol="0">
            <a:spAutoFit/>
          </a:bodyPr>
          <a:lstStyle/>
          <a:p>
            <a:r>
              <a:rPr lang="en-US" sz="2400" u="sng" dirty="0" smtClean="0">
                <a:solidFill>
                  <a:schemeClr val="tx2"/>
                </a:solidFill>
              </a:rPr>
              <a:t>Team Members</a:t>
            </a:r>
          </a:p>
          <a:p>
            <a:pPr marL="222250"/>
            <a:r>
              <a:rPr lang="en-US" sz="2000" dirty="0" err="1" smtClean="0"/>
              <a:t>JerNettie</a:t>
            </a:r>
            <a:r>
              <a:rPr lang="en-US" sz="2000" dirty="0" smtClean="0"/>
              <a:t> Burney</a:t>
            </a:r>
          </a:p>
          <a:p>
            <a:pPr marL="222250"/>
            <a:r>
              <a:rPr lang="en-US" sz="2000" dirty="0" smtClean="0"/>
              <a:t>Robyn Evans</a:t>
            </a:r>
          </a:p>
          <a:p>
            <a:pPr marL="222250"/>
            <a:r>
              <a:rPr lang="en-US" sz="2000" dirty="0" smtClean="0"/>
              <a:t>Michael Austin</a:t>
            </a:r>
          </a:p>
          <a:p>
            <a:r>
              <a:rPr lang="en-US" sz="2400" u="sng" dirty="0" smtClean="0">
                <a:solidFill>
                  <a:srgbClr val="04617B"/>
                </a:solidFill>
              </a:rPr>
              <a:t>Mentor</a:t>
            </a:r>
          </a:p>
          <a:p>
            <a:pPr marL="222250"/>
            <a:r>
              <a:rPr lang="en-US" sz="2000" dirty="0" err="1" smtClean="0">
                <a:solidFill>
                  <a:srgbClr val="000000"/>
                </a:solidFill>
              </a:rPr>
              <a:t>Je’aime</a:t>
            </a:r>
            <a:r>
              <a:rPr lang="en-US" sz="2000" dirty="0" smtClean="0">
                <a:solidFill>
                  <a:srgbClr val="000000"/>
                </a:solidFill>
              </a:rPr>
              <a:t> Powell</a:t>
            </a:r>
            <a:endParaRPr lang="en-US" sz="2000" dirty="0">
              <a:solidFill>
                <a:srgbClr val="00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 name="Title 9"/>
          <p:cNvSpPr>
            <a:spLocks noGrp="1"/>
          </p:cNvSpPr>
          <p:nvPr>
            <p:ph type="title"/>
          </p:nvPr>
        </p:nvSpPr>
        <p:spPr>
          <a:xfrm>
            <a:off x="457200" y="609600"/>
            <a:ext cx="8229600" cy="1066800"/>
          </a:xfrm>
        </p:spPr>
        <p:txBody>
          <a:bodyPr/>
          <a:lstStyle/>
          <a:p>
            <a:r>
              <a:rPr lang="en-US" dirty="0" smtClean="0"/>
              <a:t>Definition of Population</a:t>
            </a:r>
            <a:endParaRPr lang="en-US" dirty="0"/>
          </a:p>
        </p:txBody>
      </p:sp>
      <p:pic>
        <p:nvPicPr>
          <p:cNvPr id="8" name="Picture 7" descr="VikeGrid Topography.pdf"/>
          <p:cNvPicPr>
            <a:picLocks noChangeAspect="1"/>
          </p:cNvPicPr>
          <p:nvPr/>
        </p:nvPicPr>
        <mc:AlternateContent>
          <mc:Choice xmlns:ma="http://schemas.microsoft.com/office/mac/drawingml/2008/main" Requires="ma">
            <p:blipFill>
              <a:blip r:embed="rId3"/>
              <a:stretch>
                <a:fillRect/>
              </a:stretch>
            </p:blipFill>
          </mc:Choice>
          <mc:Fallback>
            <p:blipFill>
              <a:blip r:embed="rId4"/>
              <a:stretch>
                <a:fillRect/>
              </a:stretch>
            </p:blipFill>
          </mc:Fallback>
        </mc:AlternateContent>
        <p:spPr>
          <a:xfrm>
            <a:off x="1447800" y="1066800"/>
            <a:ext cx="7102884" cy="5490628"/>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Design</a:t>
            </a:r>
            <a:endParaRPr lang="en-US" dirty="0"/>
          </a:p>
        </p:txBody>
      </p:sp>
      <p:sp>
        <p:nvSpPr>
          <p:cNvPr id="3" name="Content Placeholder 2"/>
          <p:cNvSpPr>
            <a:spLocks noGrp="1"/>
          </p:cNvSpPr>
          <p:nvPr>
            <p:ph idx="1"/>
          </p:nvPr>
        </p:nvSpPr>
        <p:spPr/>
        <p:txBody>
          <a:bodyPr/>
          <a:lstStyle/>
          <a:p>
            <a:r>
              <a:rPr lang="en-US" dirty="0" smtClean="0"/>
              <a:t>Defined the problem</a:t>
            </a:r>
          </a:p>
          <a:p>
            <a:r>
              <a:rPr lang="en-US" dirty="0" smtClean="0"/>
              <a:t>Analyzed a solution</a:t>
            </a:r>
          </a:p>
          <a:p>
            <a:r>
              <a:rPr lang="en-US" dirty="0" smtClean="0"/>
              <a:t>Performed experiment </a:t>
            </a:r>
          </a:p>
          <a:p>
            <a:r>
              <a:rPr lang="en-US" dirty="0" smtClean="0"/>
              <a:t>Analyzed results</a:t>
            </a:r>
          </a:p>
          <a:p>
            <a:pPr lvl="1"/>
            <a:endParaRPr lang="en-US" dirty="0" smtClean="0"/>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gradFill flip="none" rotWithShape="1">
          <a:gsLst>
            <a:gs pos="0">
              <a:schemeClr val="bg1"/>
            </a:gs>
            <a:gs pos="100000">
              <a:schemeClr val="accent1"/>
            </a:gs>
          </a:gsLst>
          <a:lin ang="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28600" y="0"/>
            <a:ext cx="8610600" cy="3581400"/>
          </a:xfrm>
        </p:spPr>
        <p:txBody>
          <a:bodyPr>
            <a:normAutofit/>
          </a:bodyPr>
          <a:lstStyle/>
          <a:p>
            <a:r>
              <a:rPr lang="en-US" sz="2800" dirty="0" smtClean="0"/>
              <a:t>Analysis of Data</a:t>
            </a:r>
            <a:endParaRPr lang="en-US" sz="2800" dirty="0">
              <a:solidFill>
                <a:schemeClr val="bg1"/>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Visual Representation of Data</a:t>
            </a:r>
            <a:endParaRPr lang="en-US" dirty="0"/>
          </a:p>
        </p:txBody>
      </p:sp>
      <p:pic>
        <p:nvPicPr>
          <p:cNvPr id="4" name="Content Placeholder 3" descr="log 46 screen shot.tiff"/>
          <p:cNvPicPr>
            <a:picLocks noGrp="1" noChangeAspect="1"/>
          </p:cNvPicPr>
          <p:nvPr>
            <p:ph idx="1"/>
          </p:nvPr>
        </p:nvPicPr>
        <p:blipFill>
          <a:blip r:embed="rId3"/>
          <a:srcRect l="-1203" t="11416" r="34070" b="18111"/>
          <a:stretch>
            <a:fillRect/>
          </a:stretch>
        </p:blipFill>
        <p:spPr>
          <a:xfrm>
            <a:off x="457200" y="2209799"/>
            <a:ext cx="6705600" cy="4546169"/>
          </a:xfr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0"/>
            <a:ext cx="8229600" cy="1066800"/>
          </a:xfrm>
        </p:spPr>
        <p:txBody>
          <a:bodyPr>
            <a:normAutofit/>
          </a:bodyPr>
          <a:lstStyle/>
          <a:p>
            <a:pPr algn="ctr"/>
            <a:r>
              <a:rPr lang="en-US" dirty="0" smtClean="0"/>
              <a:t>Visual Representation of Data</a:t>
            </a:r>
            <a:endParaRPr lang="en-US" dirty="0"/>
          </a:p>
        </p:txBody>
      </p:sp>
      <p:pic>
        <p:nvPicPr>
          <p:cNvPr id="1028" name="Picture 4"/>
          <p:cNvPicPr>
            <a:picLocks noChangeAspect="1" noChangeArrowheads="1"/>
          </p:cNvPicPr>
          <p:nvPr/>
        </p:nvPicPr>
        <p:blipFill>
          <a:blip r:embed="rId3"/>
          <a:srcRect/>
          <a:stretch>
            <a:fillRect/>
          </a:stretch>
        </p:blipFill>
        <p:spPr bwMode="auto">
          <a:xfrm>
            <a:off x="838200" y="1676400"/>
            <a:ext cx="7315200" cy="48768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Visual Representation of Data</a:t>
            </a:r>
            <a:endParaRPr lang="en-US" dirty="0"/>
          </a:p>
        </p:txBody>
      </p:sp>
      <p:graphicFrame>
        <p:nvGraphicFramePr>
          <p:cNvPr id="4" name="Content Placeholder 3"/>
          <p:cNvGraphicFramePr>
            <a:graphicFrameLocks noGrp="1"/>
          </p:cNvGraphicFramePr>
          <p:nvPr>
            <p:ph idx="1"/>
          </p:nvPr>
        </p:nvGraphicFramePr>
        <p:xfrm>
          <a:off x="457200" y="2249488"/>
          <a:ext cx="8229600" cy="432435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gradFill flip="none" rotWithShape="1">
          <a:gsLst>
            <a:gs pos="0">
              <a:schemeClr val="bg1"/>
            </a:gs>
            <a:gs pos="100000">
              <a:schemeClr val="accent1"/>
            </a:gs>
          </a:gsLst>
          <a:lin ang="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28600" y="0"/>
            <a:ext cx="8610600" cy="3581400"/>
          </a:xfrm>
        </p:spPr>
        <p:txBody>
          <a:bodyPr>
            <a:normAutofit/>
          </a:bodyPr>
          <a:lstStyle/>
          <a:p>
            <a:r>
              <a:rPr lang="en-US" sz="2800" dirty="0" smtClean="0"/>
              <a:t>Summary, Conclusions, and Recommendations</a:t>
            </a:r>
            <a:endParaRPr lang="en-US" sz="2800" dirty="0">
              <a:solidFill>
                <a:schemeClr val="bg1"/>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066800"/>
          </a:xfrm>
        </p:spPr>
        <p:txBody>
          <a:bodyPr>
            <a:normAutofit fontScale="90000"/>
          </a:bodyPr>
          <a:lstStyle/>
          <a:p>
            <a:r>
              <a:rPr lang="en-US" dirty="0" smtClean="0"/>
              <a:t>Conclusions based off Statistical Analysis of the Data </a:t>
            </a:r>
            <a:endParaRPr lang="en-US" dirty="0"/>
          </a:p>
        </p:txBody>
      </p:sp>
      <p:sp>
        <p:nvSpPr>
          <p:cNvPr id="15" name="Rectangle 14"/>
          <p:cNvSpPr/>
          <p:nvPr/>
        </p:nvSpPr>
        <p:spPr>
          <a:xfrm>
            <a:off x="685800" y="1841242"/>
            <a:ext cx="7848600" cy="5016758"/>
          </a:xfrm>
          <a:prstGeom prst="rect">
            <a:avLst/>
          </a:prstGeom>
        </p:spPr>
        <p:txBody>
          <a:bodyPr wrap="square">
            <a:spAutoFit/>
          </a:bodyPr>
          <a:lstStyle/>
          <a:p>
            <a:r>
              <a:rPr lang="en-US" sz="1600" b="1" dirty="0" smtClean="0"/>
              <a:t>One-way ANOVA: Number of Workers, Elapsed Time </a:t>
            </a:r>
          </a:p>
          <a:p>
            <a:endParaRPr lang="en-US" sz="1600" b="1" dirty="0" smtClean="0"/>
          </a:p>
          <a:p>
            <a:r>
              <a:rPr lang="en-US" sz="1600" dirty="0" smtClean="0"/>
              <a:t>Source  DF    SS    MS     F      P</a:t>
            </a:r>
          </a:p>
          <a:p>
            <a:r>
              <a:rPr lang="pt-BR" sz="1600" dirty="0" smtClean="0"/>
              <a:t>Factor   1  1165  1165  8.22  0.012</a:t>
            </a:r>
          </a:p>
          <a:p>
            <a:r>
              <a:rPr lang="en-US" sz="1600" dirty="0" smtClean="0"/>
              <a:t>Error   14  1983   142</a:t>
            </a:r>
          </a:p>
          <a:p>
            <a:r>
              <a:rPr lang="en-US" sz="1600" dirty="0" smtClean="0"/>
              <a:t>Total   15  3148</a:t>
            </a:r>
          </a:p>
          <a:p>
            <a:endParaRPr lang="en-US" sz="1600" dirty="0" smtClean="0"/>
          </a:p>
          <a:p>
            <a:r>
              <a:rPr lang="pt-BR" sz="1600" dirty="0" smtClean="0"/>
              <a:t>S = 11.90   R-Sq = 37.01%   R-Sq(adj) = 32.51%</a:t>
            </a:r>
          </a:p>
          <a:p>
            <a:endParaRPr lang="en-US" sz="1600" dirty="0" smtClean="0"/>
          </a:p>
          <a:p>
            <a:endParaRPr lang="en-US" sz="1600" dirty="0" smtClean="0"/>
          </a:p>
          <a:p>
            <a:r>
              <a:rPr lang="en-US" sz="1600" dirty="0" smtClean="0"/>
              <a:t>                                    Individual 95% CIs For Mean Based on</a:t>
            </a:r>
          </a:p>
          <a:p>
            <a:r>
              <a:rPr lang="en-US" sz="1600" dirty="0" smtClean="0"/>
              <a:t>                                    Pooled </a:t>
            </a:r>
            <a:r>
              <a:rPr lang="en-US" sz="1600" dirty="0" err="1" smtClean="0"/>
              <a:t>StDev</a:t>
            </a:r>
            <a:endParaRPr lang="en-US" sz="1600" dirty="0" smtClean="0"/>
          </a:p>
          <a:p>
            <a:r>
              <a:rPr lang="en-US" sz="1600" dirty="0" smtClean="0"/>
              <a:t>Level              N   Mean  </a:t>
            </a:r>
            <a:r>
              <a:rPr lang="en-US" sz="1600" dirty="0" err="1" smtClean="0"/>
              <a:t>StDev</a:t>
            </a:r>
            <a:r>
              <a:rPr lang="en-US" sz="1600" dirty="0" smtClean="0"/>
              <a:t>  ---------+---------+---------+---------+</a:t>
            </a:r>
          </a:p>
          <a:p>
            <a:r>
              <a:rPr lang="en-US" sz="1600" dirty="0" smtClean="0"/>
              <a:t>Number of Workers  8  17.13  16.83                   (--------*--------)</a:t>
            </a:r>
          </a:p>
          <a:p>
            <a:r>
              <a:rPr lang="en-US" sz="1600" smtClean="0"/>
              <a:t>Elapsed </a:t>
            </a:r>
            <a:r>
              <a:rPr lang="en-US" sz="1600" dirty="0" smtClean="0"/>
              <a:t>Time       8   0.06   0.07  (--------*--------)</a:t>
            </a:r>
          </a:p>
          <a:p>
            <a:r>
              <a:rPr lang="en-US" sz="1600" dirty="0" smtClean="0"/>
              <a:t>                                    ---------+---------+---------+---------+</a:t>
            </a:r>
          </a:p>
          <a:p>
            <a:r>
              <a:rPr lang="en-US" sz="1600" dirty="0" smtClean="0"/>
              <a:t>                                             0        10        20        30</a:t>
            </a:r>
          </a:p>
          <a:p>
            <a:endParaRPr lang="en-US" sz="1600" dirty="0" smtClean="0"/>
          </a:p>
          <a:p>
            <a:r>
              <a:rPr lang="en-US" sz="1600" dirty="0" smtClean="0"/>
              <a:t>Pooled </a:t>
            </a:r>
            <a:r>
              <a:rPr lang="en-US" sz="1600" dirty="0" err="1" smtClean="0"/>
              <a:t>StDev</a:t>
            </a:r>
            <a:r>
              <a:rPr lang="en-US" sz="1600" dirty="0" smtClean="0"/>
              <a:t> = 11.90</a:t>
            </a:r>
          </a:p>
          <a:p>
            <a:endParaRPr lang="en-US" sz="1600"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Challenges</a:t>
            </a:r>
            <a:endParaRPr lang="en-US" dirty="0"/>
          </a:p>
        </p:txBody>
      </p:sp>
      <p:sp>
        <p:nvSpPr>
          <p:cNvPr id="3" name="Content Placeholder 2"/>
          <p:cNvSpPr>
            <a:spLocks noGrp="1"/>
          </p:cNvSpPr>
          <p:nvPr>
            <p:ph idx="1"/>
          </p:nvPr>
        </p:nvSpPr>
        <p:spPr/>
        <p:txBody>
          <a:bodyPr/>
          <a:lstStyle/>
          <a:p>
            <a:r>
              <a:rPr lang="en-US" dirty="0" err="1" smtClean="0"/>
              <a:t>VikeGrid</a:t>
            </a:r>
            <a:r>
              <a:rPr lang="en-US" dirty="0" smtClean="0"/>
              <a:t> incomplete</a:t>
            </a:r>
          </a:p>
          <a:p>
            <a:r>
              <a:rPr lang="en-US" dirty="0" smtClean="0"/>
              <a:t>Perl Script</a:t>
            </a:r>
          </a:p>
          <a:p>
            <a:pPr lvl="1"/>
            <a:r>
              <a:rPr lang="en-US" dirty="0" smtClean="0"/>
              <a:t>Errors were made while installing condor</a:t>
            </a:r>
          </a:p>
          <a:p>
            <a:r>
              <a:rPr lang="en-US" dirty="0" err="1" smtClean="0"/>
              <a:t>Sbin</a:t>
            </a:r>
            <a:r>
              <a:rPr lang="en-US" dirty="0" smtClean="0"/>
              <a:t> </a:t>
            </a:r>
          </a:p>
          <a:p>
            <a:pPr lvl="1"/>
            <a:r>
              <a:rPr lang="en-US" dirty="0" err="1" smtClean="0"/>
              <a:t>Sbin</a:t>
            </a:r>
            <a:r>
              <a:rPr lang="en-US" dirty="0" smtClean="0"/>
              <a:t> paths were not included</a:t>
            </a:r>
          </a:p>
          <a:p>
            <a:r>
              <a:rPr lang="en-US" dirty="0" err="1" smtClean="0"/>
              <a:t>Xcode</a:t>
            </a:r>
            <a:endParaRPr lang="en-US" dirty="0" smtClean="0"/>
          </a:p>
          <a:p>
            <a:pPr lvl="1"/>
            <a:r>
              <a:rPr lang="en-US" dirty="0" smtClean="0"/>
              <a:t>Updates required</a:t>
            </a:r>
          </a:p>
          <a:p>
            <a:r>
              <a:rPr lang="en-US" dirty="0" smtClean="0"/>
              <a:t>Source code</a:t>
            </a:r>
          </a:p>
          <a:p>
            <a:r>
              <a:rPr lang="en-US" dirty="0" smtClean="0"/>
              <a:t>Submission of scripts</a:t>
            </a:r>
          </a:p>
          <a:p>
            <a:endParaRPr lang="en-US" dirty="0" smtClean="0"/>
          </a:p>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Acknowledgements</a:t>
            </a:r>
            <a:endParaRPr lang="en-US" dirty="0"/>
          </a:p>
        </p:txBody>
      </p:sp>
      <p:sp>
        <p:nvSpPr>
          <p:cNvPr id="3" name="Content Placeholder 2"/>
          <p:cNvSpPr>
            <a:spLocks noGrp="1"/>
          </p:cNvSpPr>
          <p:nvPr>
            <p:ph idx="1"/>
          </p:nvPr>
        </p:nvSpPr>
        <p:spPr/>
        <p:txBody>
          <a:bodyPr/>
          <a:lstStyle/>
          <a:p>
            <a:r>
              <a:rPr lang="en-US" dirty="0" smtClean="0"/>
              <a:t>Michael Jefferson</a:t>
            </a:r>
          </a:p>
          <a:p>
            <a:pPr lvl="1"/>
            <a:r>
              <a:rPr lang="en-US" dirty="0" smtClean="0"/>
              <a:t>For his assistance in correcting the code in </a:t>
            </a:r>
            <a:r>
              <a:rPr lang="en-US" smtClean="0"/>
              <a:t>Visual Studio.</a:t>
            </a:r>
          </a:p>
          <a:p>
            <a:r>
              <a:rPr lang="en-US" dirty="0" smtClean="0"/>
              <a:t>Dr. Eric Akers</a:t>
            </a:r>
          </a:p>
          <a:p>
            <a:pPr lvl="1"/>
            <a:r>
              <a:rPr lang="en-US" dirty="0" smtClean="0"/>
              <a:t>For his assistance in modifying the code to make primes between 0 to 500000 and help with the output of the code.</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gradFill flip="none" rotWithShape="1">
          <a:gsLst>
            <a:gs pos="0">
              <a:schemeClr val="bg1"/>
            </a:gs>
            <a:gs pos="100000">
              <a:schemeClr val="accent1"/>
            </a:gs>
          </a:gsLst>
          <a:lin ang="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28600" y="0"/>
            <a:ext cx="8610600" cy="3581400"/>
          </a:xfrm>
        </p:spPr>
        <p:txBody>
          <a:bodyPr>
            <a:normAutofit/>
          </a:bodyPr>
          <a:lstStyle/>
          <a:p>
            <a:r>
              <a:rPr lang="en-US" sz="2800" dirty="0" smtClean="0"/>
              <a:t>Nature and Background of the Study</a:t>
            </a:r>
            <a:endParaRPr lang="en-US" sz="2800" dirty="0">
              <a:solidFill>
                <a:schemeClr val="bg1"/>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kumimoji="0" lang="en-US" sz="4000" kern="1200" dirty="0" smtClean="0">
                <a:solidFill>
                  <a:schemeClr val="tx2"/>
                </a:solidFill>
                <a:latin typeface="+mj-lt"/>
                <a:ea typeface="+mj-ea"/>
                <a:cs typeface="+mj-cs"/>
              </a:rPr>
              <a:t>Future works</a:t>
            </a:r>
          </a:p>
          <a:p>
            <a:endParaRPr lang="en-US" dirty="0"/>
          </a:p>
        </p:txBody>
      </p:sp>
      <p:sp>
        <p:nvSpPr>
          <p:cNvPr id="3" name="Content Placeholder 2"/>
          <p:cNvSpPr>
            <a:spLocks noGrp="1"/>
          </p:cNvSpPr>
          <p:nvPr>
            <p:ph idx="1"/>
          </p:nvPr>
        </p:nvSpPr>
        <p:spPr/>
        <p:txBody>
          <a:bodyPr/>
          <a:lstStyle/>
          <a:p>
            <a:pPr lvl="0"/>
            <a:r>
              <a:rPr lang="en-US" dirty="0" smtClean="0">
                <a:solidFill>
                  <a:schemeClr val="tx2"/>
                </a:solidFill>
              </a:rPr>
              <a:t>Titanic Prime Numbers</a:t>
            </a:r>
          </a:p>
          <a:p>
            <a:pPr lvl="0"/>
            <a:r>
              <a:rPr lang="en-US" dirty="0" smtClean="0">
                <a:solidFill>
                  <a:schemeClr val="tx2"/>
                </a:solidFill>
              </a:rPr>
              <a:t>Multiple job submission </a:t>
            </a:r>
          </a:p>
          <a:p>
            <a:pPr lvl="0"/>
            <a:r>
              <a:rPr lang="en-US" dirty="0" smtClean="0">
                <a:solidFill>
                  <a:schemeClr val="tx2"/>
                </a:solidFill>
              </a:rPr>
              <a:t>Test on both Linux and Windows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Abstract</a:t>
            </a:r>
            <a:endParaRPr lang="en-US" dirty="0"/>
          </a:p>
        </p:txBody>
      </p:sp>
      <p:sp>
        <p:nvSpPr>
          <p:cNvPr id="3" name="Content Placeholder 2"/>
          <p:cNvSpPr>
            <a:spLocks noGrp="1"/>
          </p:cNvSpPr>
          <p:nvPr>
            <p:ph idx="1"/>
          </p:nvPr>
        </p:nvSpPr>
        <p:spPr/>
        <p:txBody>
          <a:bodyPr>
            <a:normAutofit fontScale="55000" lnSpcReduction="20000"/>
          </a:bodyPr>
          <a:lstStyle/>
          <a:p>
            <a:pPr>
              <a:buNone/>
            </a:pPr>
            <a:r>
              <a:rPr lang="en-US" dirty="0" smtClean="0"/>
              <a:t>The Polar Grid team was tasked with testing the </a:t>
            </a:r>
            <a:r>
              <a:rPr lang="en-US" dirty="0" err="1" smtClean="0"/>
              <a:t>VikeGrid</a:t>
            </a:r>
            <a:r>
              <a:rPr lang="en-US" dirty="0" smtClean="0"/>
              <a:t> system to ensure it was ready for grid computing. This was achieved by installing the Condor 7.4.0 client on the iMac computers located in Dixon hall, Lane hall, and E.V Wilkins on the campus of Elizabeth City State University. Condor allowed jobs to be submitted to </a:t>
            </a:r>
            <a:r>
              <a:rPr lang="en-US" dirty="0" err="1" smtClean="0"/>
              <a:t>VikeGrid</a:t>
            </a:r>
            <a:r>
              <a:rPr lang="en-US" dirty="0" smtClean="0"/>
              <a:t> and distributed to one or more nodes. The job that the team submitted to Condor was the compiled Sieve of Eratosthenes C++ code. This code generated prime numbers between 0 to 500,000 and was essential in testing the job submission process. The compiled code that was used in the script file was submitted to </a:t>
            </a:r>
            <a:r>
              <a:rPr lang="en-US" dirty="0" err="1" smtClean="0"/>
              <a:t>VikeGrid</a:t>
            </a:r>
            <a:r>
              <a:rPr lang="en-US" dirty="0" smtClean="0"/>
              <a:t> through Condor. These jobs were then distributed to available nodes for processing.</a:t>
            </a:r>
          </a:p>
          <a:p>
            <a:pPr>
              <a:buNone/>
            </a:pPr>
            <a:endParaRPr lang="en-US" dirty="0" smtClean="0"/>
          </a:p>
          <a:p>
            <a:pPr>
              <a:buNone/>
            </a:pPr>
            <a:r>
              <a:rPr lang="en-US" dirty="0" smtClean="0"/>
              <a:t> After each successful job submission, log files were created to record statistical data of the elapsed time it took to process its entire submission along with the time it took to process each individual job. The data from these tables were imported to Mini Tab, which is statistical analysis software. An analysis of variance was then performed to determine if the elapsed time of the submissions varied within a 5 percent level of significance. From that a determination of if increasing the number of nodes decreased the elapsed time thereby showing a performance increase. </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 of the Problem</a:t>
            </a:r>
            <a:endParaRPr lang="en-US" dirty="0"/>
          </a:p>
        </p:txBody>
      </p:sp>
      <p:sp>
        <p:nvSpPr>
          <p:cNvPr id="3" name="Content Placeholder 2"/>
          <p:cNvSpPr>
            <a:spLocks noGrp="1"/>
          </p:cNvSpPr>
          <p:nvPr>
            <p:ph idx="1"/>
          </p:nvPr>
        </p:nvSpPr>
        <p:spPr/>
        <p:txBody>
          <a:bodyPr>
            <a:normAutofit/>
          </a:bodyPr>
          <a:lstStyle/>
          <a:p>
            <a:r>
              <a:rPr lang="en-US" dirty="0" smtClean="0"/>
              <a:t>The Polar Grid team’s ultimate goal was to find a Titanic prime. </a:t>
            </a:r>
          </a:p>
          <a:p>
            <a:r>
              <a:rPr lang="en-US" dirty="0" smtClean="0"/>
              <a:t>Finding a prime number generator</a:t>
            </a:r>
          </a:p>
          <a:p>
            <a:r>
              <a:rPr lang="en-US" dirty="0" smtClean="0"/>
              <a:t>Test the grid</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Terms</a:t>
            </a:r>
            <a:endParaRPr lang="en-US" dirty="0"/>
          </a:p>
        </p:txBody>
      </p:sp>
      <p:sp>
        <p:nvSpPr>
          <p:cNvPr id="3" name="Content Placeholder 2"/>
          <p:cNvSpPr>
            <a:spLocks noGrp="1"/>
          </p:cNvSpPr>
          <p:nvPr>
            <p:ph sz="half" idx="1"/>
          </p:nvPr>
        </p:nvSpPr>
        <p:spPr/>
        <p:txBody>
          <a:bodyPr>
            <a:normAutofit/>
          </a:bodyPr>
          <a:lstStyle/>
          <a:p>
            <a:r>
              <a:rPr lang="en-US" dirty="0" smtClean="0"/>
              <a:t>Cluster</a:t>
            </a:r>
          </a:p>
          <a:p>
            <a:r>
              <a:rPr lang="en-US" dirty="0" smtClean="0"/>
              <a:t>Grid</a:t>
            </a:r>
          </a:p>
          <a:p>
            <a:r>
              <a:rPr lang="en-US" dirty="0" smtClean="0"/>
              <a:t>Script</a:t>
            </a:r>
          </a:p>
          <a:p>
            <a:r>
              <a:rPr lang="en-US" dirty="0" smtClean="0"/>
              <a:t>Condor</a:t>
            </a:r>
          </a:p>
        </p:txBody>
      </p:sp>
      <p:sp>
        <p:nvSpPr>
          <p:cNvPr id="6" name="Content Placeholder 5"/>
          <p:cNvSpPr>
            <a:spLocks noGrp="1"/>
          </p:cNvSpPr>
          <p:nvPr>
            <p:ph sz="half" idx="2"/>
          </p:nvPr>
        </p:nvSpPr>
        <p:spPr/>
        <p:txBody>
          <a:bodyPr/>
          <a:lstStyle/>
          <a:p>
            <a:r>
              <a:rPr lang="en-US" dirty="0" smtClean="0"/>
              <a:t>Node</a:t>
            </a:r>
          </a:p>
          <a:p>
            <a:r>
              <a:rPr lang="en-US" dirty="0" err="1" smtClean="0"/>
              <a:t>VikeGrid</a:t>
            </a:r>
            <a:endParaRPr lang="en-US" dirty="0" smtClean="0"/>
          </a:p>
          <a:p>
            <a:r>
              <a:rPr lang="en-US" dirty="0" err="1" smtClean="0"/>
              <a:t>Kitoto</a:t>
            </a:r>
            <a:r>
              <a:rPr lang="en-US" dirty="0" smtClean="0"/>
              <a:t> </a:t>
            </a:r>
          </a:p>
          <a:p>
            <a:r>
              <a:rPr lang="en-US" dirty="0" smtClean="0"/>
              <a:t>ANOVA</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Hypothesis </a:t>
            </a:r>
            <a:endParaRPr lang="en-US" dirty="0"/>
          </a:p>
        </p:txBody>
      </p:sp>
      <p:sp>
        <p:nvSpPr>
          <p:cNvPr id="3" name="Content Placeholder 2"/>
          <p:cNvSpPr>
            <a:spLocks noGrp="1"/>
          </p:cNvSpPr>
          <p:nvPr>
            <p:ph idx="1"/>
          </p:nvPr>
        </p:nvSpPr>
        <p:spPr>
          <a:xfrm>
            <a:off x="457200" y="2209800"/>
            <a:ext cx="8229600" cy="4325112"/>
          </a:xfrm>
        </p:spPr>
        <p:txBody>
          <a:bodyPr>
            <a:normAutofit/>
          </a:bodyPr>
          <a:lstStyle/>
          <a:p>
            <a:r>
              <a:rPr lang="en-US" dirty="0" smtClean="0"/>
              <a:t>The team hypothesized that the elapsed time for a single node to complete a submitted job would take much longer than multiple nodes collaborating to complete the same job. </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gradFill flip="none" rotWithShape="1">
          <a:gsLst>
            <a:gs pos="0">
              <a:schemeClr val="bg1"/>
            </a:gs>
            <a:gs pos="100000">
              <a:schemeClr val="accent1"/>
            </a:gs>
          </a:gsLst>
          <a:lin ang="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28600" y="0"/>
            <a:ext cx="8610600" cy="3581400"/>
          </a:xfrm>
        </p:spPr>
        <p:txBody>
          <a:bodyPr>
            <a:normAutofit/>
          </a:bodyPr>
          <a:lstStyle/>
          <a:p>
            <a:r>
              <a:rPr lang="en-US" sz="2800" dirty="0" smtClean="0"/>
              <a:t>Methodology</a:t>
            </a:r>
            <a:endParaRPr lang="en-US" sz="2800" dirty="0">
              <a:solidFill>
                <a:schemeClr val="bg1"/>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 of the Population</a:t>
            </a:r>
            <a:endParaRPr lang="en-US" dirty="0"/>
          </a:p>
        </p:txBody>
      </p:sp>
      <p:graphicFrame>
        <p:nvGraphicFramePr>
          <p:cNvPr id="12" name="Content Placeholder 11"/>
          <p:cNvGraphicFramePr>
            <a:graphicFrameLocks noGrp="1"/>
          </p:cNvGraphicFramePr>
          <p:nvPr>
            <p:ph idx="1"/>
          </p:nvPr>
        </p:nvGraphicFramePr>
        <p:xfrm>
          <a:off x="457200" y="2249424"/>
          <a:ext cx="8229600" cy="4325112"/>
        </p:xfrm>
        <a:graphic>
          <a:graphicData uri="http://schemas.openxmlformats.org/drawingml/2006/diagram">
            <a: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Log files</a:t>
            </a:r>
            <a:endParaRPr lang="en-US" dirty="0"/>
          </a:p>
        </p:txBody>
      </p:sp>
      <p:graphicFrame>
        <p:nvGraphicFramePr>
          <p:cNvPr id="5" name="Content Placeholder 4"/>
          <p:cNvGraphicFramePr>
            <a:graphicFrameLocks noGrp="1"/>
          </p:cNvGraphicFramePr>
          <p:nvPr>
            <p:ph idx="1"/>
          </p:nvPr>
        </p:nvGraphicFramePr>
        <p:xfrm>
          <a:off x="457200" y="2249424"/>
          <a:ext cx="8229600" cy="4325112"/>
        </p:xfrm>
        <a:graphic>
          <a:graphicData uri="http://schemas.openxmlformats.org/drawingml/2006/diagram">
            <a: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Custom 11">
      <a:dk1>
        <a:sysClr val="windowText" lastClr="000000"/>
      </a:dk1>
      <a:lt1>
        <a:sysClr val="window" lastClr="FFFFFF"/>
      </a:lt1>
      <a:dk2>
        <a:srgbClr val="04617B"/>
      </a:dk2>
      <a:lt2>
        <a:srgbClr val="DBF5F9"/>
      </a:lt2>
      <a:accent1>
        <a:srgbClr val="80D9FF"/>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Urban">
      <a:majorFont>
        <a:latin typeface="Trebuchet MS"/>
        <a:ea typeface=""/>
        <a:cs typeface=""/>
        <a:font script="Jpan" typeface="ＭＳ ゴシック"/>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ＭＳ 明朝"/>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Urban.thmx</Template>
  <TotalTime>1553</TotalTime>
  <Words>1670</Words>
  <Application>Microsoft Office PowerPoint</Application>
  <PresentationFormat>On-screen Show (4:3)</PresentationFormat>
  <Paragraphs>165</Paragraphs>
  <Slides>20</Slides>
  <Notes>19</Notes>
  <HiddenSlides>0</HiddenSlides>
  <MMClips>0</MMClips>
  <ScaleCrop>false</ScaleCrop>
  <HeadingPairs>
    <vt:vector size="4" baseType="variant">
      <vt:variant>
        <vt:lpstr>Design Template</vt:lpstr>
      </vt:variant>
      <vt:variant>
        <vt:i4>1</vt:i4>
      </vt:variant>
      <vt:variant>
        <vt:lpstr>Slide Titles</vt:lpstr>
      </vt:variant>
      <vt:variant>
        <vt:i4>20</vt:i4>
      </vt:variant>
    </vt:vector>
  </HeadingPairs>
  <TitlesOfParts>
    <vt:vector size="21" baseType="lpstr">
      <vt:lpstr>Urban</vt:lpstr>
      <vt:lpstr>A Comparison of Job Duration Utilizing High Performance Computing on a Distributed Grid</vt:lpstr>
      <vt:lpstr>Nature and Background of the Study</vt:lpstr>
      <vt:lpstr>Abstract</vt:lpstr>
      <vt:lpstr>Background of the Problem</vt:lpstr>
      <vt:lpstr>Key Terms</vt:lpstr>
      <vt:lpstr>Hypothesis </vt:lpstr>
      <vt:lpstr>Methodology</vt:lpstr>
      <vt:lpstr>Definition of the Population</vt:lpstr>
      <vt:lpstr>Log files</vt:lpstr>
      <vt:lpstr>Definition of Population</vt:lpstr>
      <vt:lpstr>Research Design</vt:lpstr>
      <vt:lpstr>Analysis of Data</vt:lpstr>
      <vt:lpstr>Visual Representation of Data</vt:lpstr>
      <vt:lpstr>Visual Representation of Data</vt:lpstr>
      <vt:lpstr>Visual Representation of Data</vt:lpstr>
      <vt:lpstr>Summary, Conclusions, and Recommendations</vt:lpstr>
      <vt:lpstr>Conclusions based off Statistical Analysis of the Data </vt:lpstr>
      <vt:lpstr>Challenges</vt:lpstr>
      <vt:lpstr>Acknowledgements</vt:lpstr>
      <vt:lpstr>Future works </vt:lpstr>
    </vt:vector>
  </TitlesOfParts>
  <LinksUpToDate>false</LinksUpToDate>
  <SharedDoc>false</SharedDoc>
  <HyperlinksChanged>false</HyperlinksChanged>
  <AppVersion>12.0256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PolarGrid Student</dc:creator>
  <cp:lastModifiedBy>Guest Account</cp:lastModifiedBy>
  <cp:revision>111</cp:revision>
  <cp:lastPrinted>2010-03-25T19:46:29Z</cp:lastPrinted>
  <dcterms:created xsi:type="dcterms:W3CDTF">2010-04-12T10:38:41Z</dcterms:created>
  <dcterms:modified xsi:type="dcterms:W3CDTF">2010-04-12T10:47:19Z</dcterms:modified>
</cp:coreProperties>
</file>